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mugavelu, Sathyanarayanan" initials="SS" lastIdx="1" clrIdx="0">
    <p:extLst>
      <p:ext uri="{19B8F6BF-5375-455C-9EA6-DF929625EA0E}">
        <p15:presenceInfo xmlns:p15="http://schemas.microsoft.com/office/powerpoint/2012/main" userId="S::sathyanarayanan.shanmugavelu@dxc.com::2e27ca95-697a-4c03-914c-d43eea05d0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B37F-4C62-4916-B824-D09762C64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6D2B7-2A46-45F9-973D-06DFAFDFF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AEA096-F552-46EC-B2D7-B329A403E149}"/>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670FF460-BB46-4B6A-BFD9-E815AA57EB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3EAF8B-4BE5-42C7-BE83-ACE2993D6956}"/>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272166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29F6-6E3F-492C-B653-CEF21BC8E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29D72C-F4CE-4F09-AB2A-A9A9C1B90F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6FC55-7220-49E5-8295-129B3050CD41}"/>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4FB0F5E2-494B-48F9-BE40-B923FD221B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4A5D19-902F-45EB-A565-B7105F85D9C4}"/>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197413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1DEEA-A649-4695-BE4C-9D1EDA0EA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8A51-5CF9-4022-B583-3F2F8DBA6A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B2678-4927-4D35-81B9-7C32E0F58F3D}"/>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38E559C4-EA00-49E0-906E-91BF4A5A65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3AE3D-D327-4573-81E2-940322445B5F}"/>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3927588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B529-3A25-4D0B-B177-BE4B425DD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F1DF3-5AC8-4878-B2DD-8CB6F2FA6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2E32C-1DCB-41CD-873F-8BCCBFC38322}"/>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35CC1183-FA0A-43B3-A398-A6B932757C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63FFBE-45D3-4998-85F5-A271DD3C61BC}"/>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104334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721F-5540-42CF-B234-055E4A102F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7FAB12-AF5F-4E05-B899-EB061F960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B726F-F898-4C93-A483-D3F8F7CED4D3}"/>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15C3AF7F-E628-4C8D-B21A-4A7F96E6CC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4CF91D-11AD-4B6A-B9D8-9B0C67830C5B}"/>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27674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516-E533-4E55-99AC-709BCC366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21388-232C-46A8-B1CB-8F93D3D0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FD567-D41E-437E-BC30-7CBDDD3ADD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70009-3D4D-4B81-B4CE-0DC0CFE1E107}"/>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6" name="Footer Placeholder 5">
            <a:extLst>
              <a:ext uri="{FF2B5EF4-FFF2-40B4-BE49-F238E27FC236}">
                <a16:creationId xmlns:a16="http://schemas.microsoft.com/office/drawing/2014/main" id="{7E6FF8DA-4159-49DD-B7A2-14B5AAFF78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7E2413-34A3-4614-9CAF-F1687E2ED031}"/>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388564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B6DE-BDCA-43B0-9D62-087439E448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DC5BF5-8F7C-4436-9EA5-843C9B6A3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E9A05C-6323-4251-A5E2-B58062AF0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FE5185-A444-4B78-98F1-6BE94B3FB6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AF574-987C-41BF-9EA5-1FE7DA91CC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BF9915-9777-495F-A004-DA816E1C8165}"/>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8" name="Footer Placeholder 7">
            <a:extLst>
              <a:ext uri="{FF2B5EF4-FFF2-40B4-BE49-F238E27FC236}">
                <a16:creationId xmlns:a16="http://schemas.microsoft.com/office/drawing/2014/main" id="{AB79702F-2F90-4F09-B777-640EBC38A4D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A94A177-7B03-4D28-A166-D904A2CBECB7}"/>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61423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0B9A-9F83-4FE3-80AE-BCD9182693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4D4F5-B08E-4789-B226-3252DAAF9F07}"/>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4" name="Footer Placeholder 3">
            <a:extLst>
              <a:ext uri="{FF2B5EF4-FFF2-40B4-BE49-F238E27FC236}">
                <a16:creationId xmlns:a16="http://schemas.microsoft.com/office/drawing/2014/main" id="{16C7C9CF-6B44-4B98-A813-044DA2BC53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620AA90-5A0A-481A-9EB5-459947382AF6}"/>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10857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DA1BF-082B-4A63-87F5-42BC94CF3177}"/>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3" name="Footer Placeholder 2">
            <a:extLst>
              <a:ext uri="{FF2B5EF4-FFF2-40B4-BE49-F238E27FC236}">
                <a16:creationId xmlns:a16="http://schemas.microsoft.com/office/drawing/2014/main" id="{0B4E091F-674F-4645-9925-FF98872838E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DD7664-96BB-45F1-8E2F-157023CFBB8F}"/>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33050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8EE0-6D2B-41CE-AD11-C2CCAC804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C9629F-6D69-4FCE-A3C5-7E5D44DB0C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C1F98D-BB16-46D9-8D5A-DA1248CF9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D197A-9A15-4230-9910-DB80AD12EC2E}"/>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6" name="Footer Placeholder 5">
            <a:extLst>
              <a:ext uri="{FF2B5EF4-FFF2-40B4-BE49-F238E27FC236}">
                <a16:creationId xmlns:a16="http://schemas.microsoft.com/office/drawing/2014/main" id="{280BFFC6-30A3-4BBD-9C42-640EF6225D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978786-2530-49E7-89DB-47194680AEE5}"/>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159754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A1D1-5A5C-4DF9-BD79-57C2E294A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ED47A-F045-48AE-8268-B96D047B41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6995B3B-4168-4FF2-8FE3-234E04B7B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E154D-CA4C-42B6-BEFE-A509C7495E06}"/>
              </a:ext>
            </a:extLst>
          </p:cNvPr>
          <p:cNvSpPr>
            <a:spLocks noGrp="1"/>
          </p:cNvSpPr>
          <p:nvPr>
            <p:ph type="dt" sz="half" idx="10"/>
          </p:nvPr>
        </p:nvSpPr>
        <p:spPr/>
        <p:txBody>
          <a:bodyPr/>
          <a:lstStyle/>
          <a:p>
            <a:fld id="{F475C545-8E3C-404A-A6CE-24715EA95DEA}" type="datetimeFigureOut">
              <a:rPr lang="en-US" smtClean="0"/>
              <a:t>2/16/2020</a:t>
            </a:fld>
            <a:endParaRPr lang="en-US" dirty="0"/>
          </a:p>
        </p:txBody>
      </p:sp>
      <p:sp>
        <p:nvSpPr>
          <p:cNvPr id="6" name="Footer Placeholder 5">
            <a:extLst>
              <a:ext uri="{FF2B5EF4-FFF2-40B4-BE49-F238E27FC236}">
                <a16:creationId xmlns:a16="http://schemas.microsoft.com/office/drawing/2014/main" id="{E63CF97E-B860-4065-804B-E1E429645D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1B2C62-A209-417B-A1FD-284944A38093}"/>
              </a:ext>
            </a:extLst>
          </p:cNvPr>
          <p:cNvSpPr>
            <a:spLocks noGrp="1"/>
          </p:cNvSpPr>
          <p:nvPr>
            <p:ph type="sldNum" sz="quarter" idx="12"/>
          </p:nvPr>
        </p:nvSpPr>
        <p:spPr/>
        <p:txBody>
          <a:bodyPr/>
          <a:lstStyle/>
          <a:p>
            <a:fld id="{8CDAC4CE-A595-4F34-A4AB-0B26BE0FC7E0}" type="slidenum">
              <a:rPr lang="en-US" smtClean="0"/>
              <a:t>‹#›</a:t>
            </a:fld>
            <a:endParaRPr lang="en-US" dirty="0"/>
          </a:p>
        </p:txBody>
      </p:sp>
    </p:spTree>
    <p:extLst>
      <p:ext uri="{BB962C8B-B14F-4D97-AF65-F5344CB8AC3E}">
        <p14:creationId xmlns:p14="http://schemas.microsoft.com/office/powerpoint/2010/main" val="309298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A59850-319C-4B99-B723-25D2FBE2C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FA68A6-5931-4C9C-8E90-54DA726630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8EA74-7449-4103-AF1A-51201A75E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5C545-8E3C-404A-A6CE-24715EA95DEA}" type="datetimeFigureOut">
              <a:rPr lang="en-US" smtClean="0"/>
              <a:t>2/16/2020</a:t>
            </a:fld>
            <a:endParaRPr lang="en-US" dirty="0"/>
          </a:p>
        </p:txBody>
      </p:sp>
      <p:sp>
        <p:nvSpPr>
          <p:cNvPr id="5" name="Footer Placeholder 4">
            <a:extLst>
              <a:ext uri="{FF2B5EF4-FFF2-40B4-BE49-F238E27FC236}">
                <a16:creationId xmlns:a16="http://schemas.microsoft.com/office/drawing/2014/main" id="{CC3DF1DC-2907-44E5-AB4C-5369A2DC9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1B8A96-C968-4B40-8448-A826DD6B9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AC4CE-A595-4F34-A4AB-0B26BE0FC7E0}" type="slidenum">
              <a:rPr lang="en-US" smtClean="0"/>
              <a:t>‹#›</a:t>
            </a:fld>
            <a:endParaRPr lang="en-US" dirty="0"/>
          </a:p>
        </p:txBody>
      </p:sp>
    </p:spTree>
    <p:extLst>
      <p:ext uri="{BB962C8B-B14F-4D97-AF65-F5344CB8AC3E}">
        <p14:creationId xmlns:p14="http://schemas.microsoft.com/office/powerpoint/2010/main" val="1810914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B3B67-3597-49E6-8D82-DB43E7582348}"/>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Transformer-</a:t>
            </a:r>
            <a:br>
              <a:rPr lang="en-US" dirty="0">
                <a:solidFill>
                  <a:schemeClr val="bg1"/>
                </a:solidFill>
              </a:rPr>
            </a:br>
            <a:r>
              <a:rPr lang="en-US" dirty="0">
                <a:solidFill>
                  <a:schemeClr val="bg1"/>
                </a:solidFill>
              </a:rPr>
              <a:t>Modern NLP Techniques</a:t>
            </a:r>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phic 5" descr="Head with Gears">
            <a:extLst>
              <a:ext uri="{FF2B5EF4-FFF2-40B4-BE49-F238E27FC236}">
                <a16:creationId xmlns:a16="http://schemas.microsoft.com/office/drawing/2014/main" id="{A3EB8254-EC46-47E0-8E65-D200AD1B9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16178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05DEEC2-F792-4B61-A9E5-6B8FC5F11E0C}"/>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Transformer Intuition  General understanding</a:t>
            </a:r>
          </a:p>
        </p:txBody>
      </p:sp>
      <p:sp>
        <p:nvSpPr>
          <p:cNvPr id="3" name="TextBox 2">
            <a:extLst>
              <a:ext uri="{FF2B5EF4-FFF2-40B4-BE49-F238E27FC236}">
                <a16:creationId xmlns:a16="http://schemas.microsoft.com/office/drawing/2014/main" id="{6FDB66A0-2116-4A31-82E3-285A7EB6295A}"/>
              </a:ext>
            </a:extLst>
          </p:cNvPr>
          <p:cNvSpPr txBox="1"/>
          <p:nvPr/>
        </p:nvSpPr>
        <p:spPr>
          <a:xfrm>
            <a:off x="428625" y="2577122"/>
            <a:ext cx="4010025" cy="3934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The key difference is that out inputs for the </a:t>
            </a:r>
            <a:r>
              <a:rPr lang="en-US" sz="1700" b="1" dirty="0"/>
              <a:t>encoder will be the whole sentence at once;</a:t>
            </a:r>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r>
              <a:rPr lang="en-US" sz="1700" dirty="0"/>
              <a:t>So we don’t feed the </a:t>
            </a:r>
            <a:r>
              <a:rPr lang="en-US" sz="1700" b="1" dirty="0"/>
              <a:t>encoder one word at a time, </a:t>
            </a:r>
            <a:r>
              <a:rPr lang="en-US" sz="1700" dirty="0"/>
              <a:t>we just give it </a:t>
            </a:r>
            <a:r>
              <a:rPr lang="en-US" sz="1700" b="1" dirty="0"/>
              <a:t>whole sequence and it will process the whole sequence at once;</a:t>
            </a:r>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r>
              <a:rPr lang="en-US" sz="1700" dirty="0"/>
              <a:t>This is important to </a:t>
            </a:r>
            <a:r>
              <a:rPr lang="en-US" sz="1700" b="1" dirty="0"/>
              <a:t>keep the global aspect of the processing </a:t>
            </a:r>
            <a:r>
              <a:rPr lang="en-US" sz="1700" dirty="0"/>
              <a:t>that we wanted to have;</a:t>
            </a:r>
          </a:p>
        </p:txBody>
      </p:sp>
      <p:pic>
        <p:nvPicPr>
          <p:cNvPr id="7" name="Picture 6">
            <a:extLst>
              <a:ext uri="{FF2B5EF4-FFF2-40B4-BE49-F238E27FC236}">
                <a16:creationId xmlns:a16="http://schemas.microsoft.com/office/drawing/2014/main" id="{BA92403C-CD28-4B7C-A131-E3CC97255BCC}"/>
              </a:ext>
            </a:extLst>
          </p:cNvPr>
          <p:cNvPicPr>
            <a:picLocks noChangeAspect="1"/>
          </p:cNvPicPr>
          <p:nvPr/>
        </p:nvPicPr>
        <p:blipFill>
          <a:blip r:embed="rId2"/>
          <a:stretch>
            <a:fillRect/>
          </a:stretch>
        </p:blipFill>
        <p:spPr>
          <a:xfrm>
            <a:off x="4811903" y="1581150"/>
            <a:ext cx="7161022" cy="3781523"/>
          </a:xfrm>
          <a:prstGeom prst="rect">
            <a:avLst/>
          </a:prstGeom>
        </p:spPr>
      </p:pic>
    </p:spTree>
    <p:extLst>
      <p:ext uri="{BB962C8B-B14F-4D97-AF65-F5344CB8AC3E}">
        <p14:creationId xmlns:p14="http://schemas.microsoft.com/office/powerpoint/2010/main" val="156321610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45DC1A3-D12A-4AC5-8591-43F4218749FC}"/>
              </a:ext>
            </a:extLst>
          </p:cNvPr>
          <p:cNvSpPr txBox="1"/>
          <p:nvPr/>
        </p:nvSpPr>
        <p:spPr>
          <a:xfrm>
            <a:off x="371475" y="182879"/>
            <a:ext cx="4000500" cy="950596"/>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Transformer Intuition  General understanding</a:t>
            </a:r>
          </a:p>
        </p:txBody>
      </p:sp>
      <p:sp>
        <p:nvSpPr>
          <p:cNvPr id="6" name="TextBox 5">
            <a:extLst>
              <a:ext uri="{FF2B5EF4-FFF2-40B4-BE49-F238E27FC236}">
                <a16:creationId xmlns:a16="http://schemas.microsoft.com/office/drawing/2014/main" id="{CBCF9BFA-39F3-422A-B3CC-5993FC484F61}"/>
              </a:ext>
            </a:extLst>
          </p:cNvPr>
          <p:cNvSpPr txBox="1"/>
          <p:nvPr/>
        </p:nvSpPr>
        <p:spPr>
          <a:xfrm>
            <a:off x="114300" y="1209674"/>
            <a:ext cx="4448175" cy="555307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dirty="0"/>
              <a:t>Second thing that we wanted to notice is the </a:t>
            </a:r>
            <a:r>
              <a:rPr lang="en-US" sz="1400" b="1" dirty="0"/>
              <a:t>Inputs for the Decoder;</a:t>
            </a:r>
            <a:r>
              <a:rPr lang="en-US" sz="1400" dirty="0"/>
              <a:t> (In the diagram, it </a:t>
            </a:r>
            <a:r>
              <a:rPr lang="en-US" sz="1400" b="1" dirty="0"/>
              <a:t>states output</a:t>
            </a:r>
            <a:r>
              <a:rPr lang="en-US" sz="1400" dirty="0"/>
              <a:t>, it is because we use the </a:t>
            </a:r>
            <a:r>
              <a:rPr lang="en-US" sz="1400" b="1" dirty="0"/>
              <a:t>outputs of our decoder as new inputs for the decoder as we did before);</a:t>
            </a:r>
          </a:p>
          <a:p>
            <a:pPr indent="-228600">
              <a:lnSpc>
                <a:spcPct val="90000"/>
              </a:lnSpc>
              <a:spcAft>
                <a:spcPts val="600"/>
              </a:spcAft>
              <a:buFont typeface="Arial" panose="020B0604020202020204" pitchFamily="34" charset="0"/>
              <a:buChar char="•"/>
            </a:pPr>
            <a:r>
              <a:rPr lang="en-US" sz="1400" b="1" dirty="0"/>
              <a:t>But once again, we do it with the whole sentence;</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dirty="0"/>
              <a:t>Lets say for instance that </a:t>
            </a:r>
            <a:r>
              <a:rPr lang="en-US" sz="1400" b="1" dirty="0"/>
              <a:t>all transformer has been made to build a chatbots and the input sequence will be how are you doing for instance;</a:t>
            </a:r>
          </a:p>
          <a:p>
            <a:pPr indent="-228600">
              <a:lnSpc>
                <a:spcPct val="90000"/>
              </a:lnSpc>
              <a:spcAft>
                <a:spcPts val="600"/>
              </a:spcAft>
              <a:buFont typeface="Arial" panose="020B0604020202020204" pitchFamily="34" charset="0"/>
              <a:buChar char="•"/>
            </a:pPr>
            <a:r>
              <a:rPr lang="en-US" sz="1400" b="1" dirty="0"/>
              <a:t>So first time we apply our transformer,</a:t>
            </a:r>
            <a:r>
              <a:rPr lang="en-US" sz="1400" dirty="0"/>
              <a:t> we will have as </a:t>
            </a:r>
            <a:r>
              <a:rPr lang="en-US" sz="1400" b="1" dirty="0"/>
              <a:t>inputs for the encoder the whole sentence – “How are you doing” is given as the Input to the Encoder.</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For the decoder, we will give the input just the token, &lt;start token&gt; and it does not convey any meaning it is just to tell the transformer that it is the beginning of the sentence;</a:t>
            </a:r>
          </a:p>
          <a:p>
            <a:pPr indent="-228600">
              <a:lnSpc>
                <a:spcPct val="90000"/>
              </a:lnSpc>
              <a:spcAft>
                <a:spcPts val="600"/>
              </a:spcAft>
              <a:buFont typeface="Arial" panose="020B0604020202020204" pitchFamily="34" charset="0"/>
              <a:buChar char="•"/>
            </a:pPr>
            <a:r>
              <a:rPr lang="en-US" sz="1400" b="1" dirty="0"/>
              <a:t>Giving that the application of the Transformer, we will get the Output one element – “I”</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We will then add “I” to the output of the decoder and this will become the start token “I”, then we repeat the same process, keeping the same process, we will add new words to output of the decoder to get something like:  “I am fine, thank you”;</a:t>
            </a:r>
          </a:p>
          <a:p>
            <a:pPr indent="-228600">
              <a:lnSpc>
                <a:spcPct val="90000"/>
              </a:lnSpc>
              <a:spcAft>
                <a:spcPts val="600"/>
              </a:spcAft>
              <a:buFont typeface="Arial" panose="020B0604020202020204" pitchFamily="34" charset="0"/>
              <a:buChar char="•"/>
            </a:pPr>
            <a:endParaRPr lang="en-US" sz="1400" b="1" dirty="0"/>
          </a:p>
        </p:txBody>
      </p:sp>
      <p:pic>
        <p:nvPicPr>
          <p:cNvPr id="4" name="Picture 3">
            <a:extLst>
              <a:ext uri="{FF2B5EF4-FFF2-40B4-BE49-F238E27FC236}">
                <a16:creationId xmlns:a16="http://schemas.microsoft.com/office/drawing/2014/main" id="{1CA22BD4-F2F8-4C86-A4FD-5827A55A3FF8}"/>
              </a:ext>
            </a:extLst>
          </p:cNvPr>
          <p:cNvPicPr>
            <a:picLocks noChangeAspect="1"/>
          </p:cNvPicPr>
          <p:nvPr/>
        </p:nvPicPr>
        <p:blipFill>
          <a:blip r:embed="rId2"/>
          <a:stretch>
            <a:fillRect/>
          </a:stretch>
        </p:blipFill>
        <p:spPr>
          <a:xfrm>
            <a:off x="5297763" y="1785874"/>
            <a:ext cx="6250769" cy="3125384"/>
          </a:xfrm>
          <a:prstGeom prst="rect">
            <a:avLst/>
          </a:prstGeom>
        </p:spPr>
      </p:pic>
    </p:spTree>
    <p:extLst>
      <p:ext uri="{BB962C8B-B14F-4D97-AF65-F5344CB8AC3E}">
        <p14:creationId xmlns:p14="http://schemas.microsoft.com/office/powerpoint/2010/main" val="26836056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88A34B0-EBD3-4404-90BF-51E7D4FBA977}"/>
              </a:ext>
            </a:extLst>
          </p:cNvPr>
          <p:cNvSpPr txBox="1"/>
          <p:nvPr/>
        </p:nvSpPr>
        <p:spPr>
          <a:xfrm>
            <a:off x="247650" y="226649"/>
            <a:ext cx="4192270" cy="1183051"/>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Transformer Intuition  General understanding</a:t>
            </a:r>
          </a:p>
        </p:txBody>
      </p:sp>
      <p:sp>
        <p:nvSpPr>
          <p:cNvPr id="5" name="TextBox 4">
            <a:extLst>
              <a:ext uri="{FF2B5EF4-FFF2-40B4-BE49-F238E27FC236}">
                <a16:creationId xmlns:a16="http://schemas.microsoft.com/office/drawing/2014/main" id="{09E238B9-B103-40B5-A486-A4BBC1A468E8}"/>
              </a:ext>
            </a:extLst>
          </p:cNvPr>
          <p:cNvSpPr txBox="1"/>
          <p:nvPr/>
        </p:nvSpPr>
        <p:spPr>
          <a:xfrm>
            <a:off x="147828" y="1596298"/>
            <a:ext cx="4358640" cy="4995002"/>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dirty="0"/>
              <a:t>Next thing to note is the Orange box, Which talks about the </a:t>
            </a:r>
            <a:r>
              <a:rPr lang="en-US" sz="1400" b="1" dirty="0"/>
              <a:t>“Attention”</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This is the </a:t>
            </a:r>
            <a:r>
              <a:rPr lang="en-US" sz="1400" b="1" dirty="0"/>
              <a:t>Key aspect of the Transformer </a:t>
            </a:r>
            <a:r>
              <a:rPr lang="en-US" sz="1400" dirty="0"/>
              <a:t>and it is based on the </a:t>
            </a:r>
            <a:r>
              <a:rPr lang="en-US" sz="1400" b="1" dirty="0"/>
              <a:t>“Attention Mechanism” </a:t>
            </a:r>
            <a:r>
              <a:rPr lang="en-US" sz="1400" dirty="0"/>
              <a:t>that we saw earlier as it applies to the “RNN”</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idea is that when you have 2 sequences, it is just </a:t>
            </a:r>
            <a:r>
              <a:rPr lang="en-US" sz="1400" b="1" dirty="0"/>
              <a:t>recompose the first sentence</a:t>
            </a:r>
            <a:r>
              <a:rPr lang="en-US" sz="1400" dirty="0"/>
              <a:t>, according to how each element of the first sentence is related to the elements of the second sentence.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We also see that in the first stage, why we have Input sentence, we </a:t>
            </a:r>
            <a:r>
              <a:rPr lang="en-US" sz="1400" b="1" dirty="0"/>
              <a:t>use 3 times the same sentence</a:t>
            </a:r>
            <a:r>
              <a:rPr lang="en-US" sz="1400" dirty="0"/>
              <a:t>; and that is what they call </a:t>
            </a:r>
            <a:r>
              <a:rPr lang="en-US" sz="1400" b="1" dirty="0"/>
              <a:t>“Self-Attention”</a:t>
            </a:r>
            <a:r>
              <a:rPr lang="en-US" sz="1400" dirty="0"/>
              <a:t> which is the key for the Encoder Step in the Transformer. (This is in contrast to the </a:t>
            </a:r>
            <a:r>
              <a:rPr lang="en-US" sz="1400" b="1" dirty="0"/>
              <a:t>Standard RNN</a:t>
            </a:r>
            <a:r>
              <a:rPr lang="en-US" sz="1400" dirty="0"/>
              <a:t>, where we used the </a:t>
            </a:r>
            <a:r>
              <a:rPr lang="en-US" sz="1400" b="1" dirty="0"/>
              <a:t>time sequence to generate next sequence</a:t>
            </a:r>
            <a:r>
              <a:rPr lang="en-US" sz="1400" dirty="0"/>
              <a:t>, but what we do here : We have the </a:t>
            </a:r>
            <a:r>
              <a:rPr lang="en-US" sz="1400" b="1" dirty="0"/>
              <a:t>whole sentence </a:t>
            </a:r>
            <a:r>
              <a:rPr lang="en-US" sz="1400" dirty="0"/>
              <a:t>and we will see </a:t>
            </a:r>
            <a:r>
              <a:rPr lang="en-US" sz="1400" b="1" dirty="0"/>
              <a:t>how each words of each sentence is related to the other words of the same sentence</a:t>
            </a:r>
            <a:r>
              <a:rPr lang="en-US" sz="1400" dirty="0"/>
              <a:t>)</a:t>
            </a:r>
          </a:p>
          <a:p>
            <a:pPr indent="-228600">
              <a:lnSpc>
                <a:spcPct val="90000"/>
              </a:lnSpc>
              <a:spcAft>
                <a:spcPts val="600"/>
              </a:spcAft>
              <a:buFont typeface="Arial" panose="020B0604020202020204" pitchFamily="34" charset="0"/>
              <a:buChar char="•"/>
            </a:pPr>
            <a:r>
              <a:rPr lang="en-US" sz="1400" dirty="0"/>
              <a:t>Then we will </a:t>
            </a:r>
            <a:r>
              <a:rPr lang="en-US" sz="1400" b="1" dirty="0"/>
              <a:t>recompose the same sentence </a:t>
            </a:r>
            <a:r>
              <a:rPr lang="en-US" sz="1400" dirty="0"/>
              <a:t>according to that.</a:t>
            </a:r>
          </a:p>
        </p:txBody>
      </p:sp>
      <p:pic>
        <p:nvPicPr>
          <p:cNvPr id="3" name="Picture 2">
            <a:extLst>
              <a:ext uri="{FF2B5EF4-FFF2-40B4-BE49-F238E27FC236}">
                <a16:creationId xmlns:a16="http://schemas.microsoft.com/office/drawing/2014/main" id="{1773E4D6-C860-488E-ADFD-33389B25D6E6}"/>
              </a:ext>
            </a:extLst>
          </p:cNvPr>
          <p:cNvPicPr>
            <a:picLocks noChangeAspect="1"/>
          </p:cNvPicPr>
          <p:nvPr/>
        </p:nvPicPr>
        <p:blipFill>
          <a:blip r:embed="rId2"/>
          <a:stretch>
            <a:fillRect/>
          </a:stretch>
        </p:blipFill>
        <p:spPr>
          <a:xfrm>
            <a:off x="5381625" y="1827804"/>
            <a:ext cx="6166907" cy="3083453"/>
          </a:xfrm>
          <a:prstGeom prst="rect">
            <a:avLst/>
          </a:prstGeom>
        </p:spPr>
      </p:pic>
    </p:spTree>
    <p:extLst>
      <p:ext uri="{BB962C8B-B14F-4D97-AF65-F5344CB8AC3E}">
        <p14:creationId xmlns:p14="http://schemas.microsoft.com/office/powerpoint/2010/main" val="60350045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D1944F1-0B94-4077-A860-128530EAE8B7}"/>
              </a:ext>
            </a:extLst>
          </p:cNvPr>
          <p:cNvSpPr txBox="1"/>
          <p:nvPr/>
        </p:nvSpPr>
        <p:spPr>
          <a:xfrm>
            <a:off x="428625" y="134956"/>
            <a:ext cx="3626442" cy="541320"/>
          </a:xfrm>
          <a:prstGeom prst="rect">
            <a:avLst/>
          </a:prstGeom>
          <a:noFill/>
          <a:ln w="19050">
            <a:solidFill>
              <a:schemeClr val="tx1"/>
            </a:solidFill>
          </a:ln>
        </p:spPr>
        <p:txBody>
          <a:bodyPr vert="horz" wrap="square" lIns="91440" tIns="45720" rIns="91440" bIns="45720" rtlCol="0" anchor="ctr">
            <a:normAutofit fontScale="92500"/>
          </a:bodyPr>
          <a:lstStyle/>
          <a:p>
            <a:pPr algn="ctr">
              <a:lnSpc>
                <a:spcPct val="90000"/>
              </a:lnSpc>
              <a:spcBef>
                <a:spcPct val="0"/>
              </a:spcBef>
              <a:spcAft>
                <a:spcPts val="600"/>
              </a:spcAft>
            </a:pPr>
            <a:r>
              <a:rPr lang="en-US" sz="2800" kern="1200">
                <a:solidFill>
                  <a:schemeClr val="tx1"/>
                </a:solidFill>
                <a:latin typeface="+mj-lt"/>
                <a:ea typeface="+mj-ea"/>
                <a:cs typeface="+mj-cs"/>
              </a:rPr>
              <a:t>Example of self-attention</a:t>
            </a:r>
          </a:p>
        </p:txBody>
      </p:sp>
      <p:sp>
        <p:nvSpPr>
          <p:cNvPr id="6" name="TextBox 5">
            <a:extLst>
              <a:ext uri="{FF2B5EF4-FFF2-40B4-BE49-F238E27FC236}">
                <a16:creationId xmlns:a16="http://schemas.microsoft.com/office/drawing/2014/main" id="{8181400A-9EA6-4648-A0B7-825E5F40521C}"/>
              </a:ext>
            </a:extLst>
          </p:cNvPr>
          <p:cNvSpPr txBox="1"/>
          <p:nvPr/>
        </p:nvSpPr>
        <p:spPr>
          <a:xfrm>
            <a:off x="117348" y="820757"/>
            <a:ext cx="4419599" cy="568324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dirty="0"/>
              <a:t>In the self-attention, it computes </a:t>
            </a:r>
            <a:r>
              <a:rPr lang="en-US" sz="1600" b="1" dirty="0"/>
              <a:t>how each word of the sentence relates </a:t>
            </a:r>
            <a:r>
              <a:rPr lang="en-US" sz="1600" dirty="0"/>
              <a:t>to the other words;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Here it understands that </a:t>
            </a:r>
            <a:r>
              <a:rPr lang="en-US" sz="1600" b="1" dirty="0"/>
              <a:t>“it” refers/attends to the word “animal” (as it is the animal that was too tired)</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But if we take another example like, “</a:t>
            </a:r>
            <a:r>
              <a:rPr lang="en-US" sz="1600" b="1" dirty="0"/>
              <a:t>it</a:t>
            </a:r>
            <a:r>
              <a:rPr lang="en-US" sz="1600" dirty="0"/>
              <a:t>” refers/attends to the word “</a:t>
            </a:r>
            <a:r>
              <a:rPr lang="en-US" sz="1600" b="1" dirty="0"/>
              <a:t>street</a:t>
            </a:r>
            <a:r>
              <a:rPr lang="en-US" sz="1600" dirty="0"/>
              <a:t>”, since it was the “</a:t>
            </a:r>
            <a:r>
              <a:rPr lang="en-US" sz="1600" b="1" dirty="0"/>
              <a:t>street</a:t>
            </a:r>
            <a:r>
              <a:rPr lang="en-US" sz="1600" dirty="0"/>
              <a:t>” that was too wide;</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 “</a:t>
            </a:r>
            <a:r>
              <a:rPr lang="en-US" sz="1600" b="1" dirty="0"/>
              <a:t>Self-Attention</a:t>
            </a:r>
            <a:r>
              <a:rPr lang="en-US" sz="1600" dirty="0"/>
              <a:t>” Mechanism understands that;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So, if we feed, that sentence to the “</a:t>
            </a:r>
            <a:r>
              <a:rPr lang="en-US" sz="1600" b="1" dirty="0"/>
              <a:t>Self-Attention</a:t>
            </a:r>
            <a:r>
              <a:rPr lang="en-US" sz="1600" dirty="0"/>
              <a:t>” Layer, like we have in the Encoder, Each sentence is fed to attention, the self attention layer computes what it refers to;</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This is what is used in the </a:t>
            </a:r>
            <a:r>
              <a:rPr lang="en-US" sz="1600" b="1" dirty="0"/>
              <a:t>Encoder step of the Transformer</a:t>
            </a:r>
            <a:r>
              <a:rPr lang="en-US" sz="1600" dirty="0"/>
              <a:t>; We do the same thing for the decoder as well;</a:t>
            </a:r>
          </a:p>
        </p:txBody>
      </p:sp>
      <p:pic>
        <p:nvPicPr>
          <p:cNvPr id="3" name="Picture 2">
            <a:extLst>
              <a:ext uri="{FF2B5EF4-FFF2-40B4-BE49-F238E27FC236}">
                <a16:creationId xmlns:a16="http://schemas.microsoft.com/office/drawing/2014/main" id="{36B386B3-BB2B-4994-A61A-F76E3829A3E7}"/>
              </a:ext>
            </a:extLst>
          </p:cNvPr>
          <p:cNvPicPr>
            <a:picLocks noChangeAspect="1"/>
          </p:cNvPicPr>
          <p:nvPr/>
        </p:nvPicPr>
        <p:blipFill>
          <a:blip r:embed="rId2"/>
          <a:stretch>
            <a:fillRect/>
          </a:stretch>
        </p:blipFill>
        <p:spPr>
          <a:xfrm>
            <a:off x="5297763" y="1785874"/>
            <a:ext cx="6250769" cy="3125384"/>
          </a:xfrm>
          <a:prstGeom prst="rect">
            <a:avLst/>
          </a:prstGeom>
        </p:spPr>
      </p:pic>
    </p:spTree>
    <p:extLst>
      <p:ext uri="{BB962C8B-B14F-4D97-AF65-F5344CB8AC3E}">
        <p14:creationId xmlns:p14="http://schemas.microsoft.com/office/powerpoint/2010/main" val="101213136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DAF12A3-82DA-415A-9381-AC398571E37B}"/>
              </a:ext>
            </a:extLst>
          </p:cNvPr>
          <p:cNvSpPr txBox="1"/>
          <p:nvPr/>
        </p:nvSpPr>
        <p:spPr>
          <a:xfrm>
            <a:off x="469561" y="222161"/>
            <a:ext cx="3864313" cy="673189"/>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Attention in Transformer</a:t>
            </a:r>
          </a:p>
        </p:txBody>
      </p:sp>
      <p:sp>
        <p:nvSpPr>
          <p:cNvPr id="6" name="TextBox 5">
            <a:extLst>
              <a:ext uri="{FF2B5EF4-FFF2-40B4-BE49-F238E27FC236}">
                <a16:creationId xmlns:a16="http://schemas.microsoft.com/office/drawing/2014/main" id="{A7A1DAB2-5FDE-486D-9CDD-2BE4A64ABE9F}"/>
              </a:ext>
            </a:extLst>
          </p:cNvPr>
          <p:cNvSpPr txBox="1"/>
          <p:nvPr/>
        </p:nvSpPr>
        <p:spPr>
          <a:xfrm>
            <a:off x="213359" y="981076"/>
            <a:ext cx="4330065" cy="5734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300" dirty="0"/>
              <a:t>The basic premise of how Transformer works, is we want to see how </a:t>
            </a:r>
            <a:r>
              <a:rPr lang="en-US" sz="1300" b="1" dirty="0"/>
              <a:t>each element from “A” is related to elements from “B”</a:t>
            </a:r>
            <a:r>
              <a:rPr lang="en-US" sz="1300" dirty="0"/>
              <a:t> and </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dirty="0"/>
              <a:t>Then we want to </a:t>
            </a:r>
            <a:r>
              <a:rPr lang="en-US" sz="1300" b="1" dirty="0"/>
              <a:t>Recombine all the elements from “A” according to those relations</a:t>
            </a:r>
            <a:r>
              <a:rPr lang="en-US" sz="1300" dirty="0"/>
              <a:t> (we want to re-arrange the information in “A” according to how each element of “A” is related to each elements from “B”)</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dirty="0"/>
              <a:t>Applying </a:t>
            </a:r>
            <a:r>
              <a:rPr lang="en-US" sz="1300" b="1" dirty="0"/>
              <a:t>“Before” and “After” this Attention Mechanism</a:t>
            </a:r>
            <a:r>
              <a:rPr lang="en-US" sz="1300" dirty="0"/>
              <a:t>, we have the beginning “Sequence A” and a “Context B” (that tells how we manipulate “A” and have an output with new sequence, where each element “i” will be a mix from “Element A” that were related to the “Element Bi”;</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dirty="0"/>
              <a:t>Generally speaking </a:t>
            </a:r>
            <a:r>
              <a:rPr lang="en-US" sz="1300" b="1" dirty="0"/>
              <a:t>“B” tells us how we recombine elements from “A” </a:t>
            </a:r>
            <a:r>
              <a:rPr lang="en-US" sz="1300" dirty="0"/>
              <a:t>(or in the case of Self-Attention “A” tells us how we recombine “A”)</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b="1" u="sng" dirty="0"/>
              <a:t>So there are 2 steps to this one:</a:t>
            </a:r>
          </a:p>
          <a:p>
            <a:pPr marL="342900" indent="-228600">
              <a:lnSpc>
                <a:spcPct val="90000"/>
              </a:lnSpc>
              <a:spcAft>
                <a:spcPts val="600"/>
              </a:spcAft>
              <a:buFont typeface="Arial" panose="020B0604020202020204" pitchFamily="34" charset="0"/>
              <a:buChar char="•"/>
            </a:pPr>
            <a:r>
              <a:rPr lang="en-US" sz="1300" dirty="0"/>
              <a:t>Compute the relations between element “A” and “B”</a:t>
            </a:r>
          </a:p>
          <a:p>
            <a:pPr marL="342900" indent="-228600">
              <a:lnSpc>
                <a:spcPct val="90000"/>
              </a:lnSpc>
              <a:spcAft>
                <a:spcPts val="600"/>
              </a:spcAft>
              <a:buFont typeface="Arial" panose="020B0604020202020204" pitchFamily="34" charset="0"/>
              <a:buChar char="•"/>
            </a:pPr>
            <a:r>
              <a:rPr lang="en-US" sz="1300" dirty="0"/>
              <a:t>Use that in order to recombine ”A”</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dirty="0"/>
              <a:t>Next slide talks about (1) Getting the Relations between Element “A” and “B”</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p:txBody>
      </p:sp>
      <p:pic>
        <p:nvPicPr>
          <p:cNvPr id="4" name="Picture 3">
            <a:extLst>
              <a:ext uri="{FF2B5EF4-FFF2-40B4-BE49-F238E27FC236}">
                <a16:creationId xmlns:a16="http://schemas.microsoft.com/office/drawing/2014/main" id="{9B672771-22FE-4628-A5E0-079F56536BE2}"/>
              </a:ext>
            </a:extLst>
          </p:cNvPr>
          <p:cNvPicPr>
            <a:picLocks noChangeAspect="1"/>
          </p:cNvPicPr>
          <p:nvPr/>
        </p:nvPicPr>
        <p:blipFill>
          <a:blip r:embed="rId2"/>
          <a:stretch>
            <a:fillRect/>
          </a:stretch>
        </p:blipFill>
        <p:spPr>
          <a:xfrm>
            <a:off x="5297763" y="1793687"/>
            <a:ext cx="6250769" cy="3109758"/>
          </a:xfrm>
          <a:prstGeom prst="rect">
            <a:avLst/>
          </a:prstGeom>
        </p:spPr>
      </p:pic>
    </p:spTree>
    <p:extLst>
      <p:ext uri="{BB962C8B-B14F-4D97-AF65-F5344CB8AC3E}">
        <p14:creationId xmlns:p14="http://schemas.microsoft.com/office/powerpoint/2010/main" val="245640407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7DE578C-5F6A-4529-9503-5063169A4120}"/>
              </a:ext>
            </a:extLst>
          </p:cNvPr>
          <p:cNvSpPr txBox="1"/>
          <p:nvPr/>
        </p:nvSpPr>
        <p:spPr>
          <a:xfrm>
            <a:off x="440268" y="155087"/>
            <a:ext cx="4030132"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Self-Attention : Scaled-dot product</a:t>
            </a:r>
          </a:p>
        </p:txBody>
      </p:sp>
      <p:sp>
        <p:nvSpPr>
          <p:cNvPr id="7" name="TextBox 6">
            <a:extLst>
              <a:ext uri="{FF2B5EF4-FFF2-40B4-BE49-F238E27FC236}">
                <a16:creationId xmlns:a16="http://schemas.microsoft.com/office/drawing/2014/main" id="{EA49A6DB-867E-4FBA-A931-DEDE16689F05}"/>
              </a:ext>
            </a:extLst>
          </p:cNvPr>
          <p:cNvSpPr txBox="1"/>
          <p:nvPr/>
        </p:nvSpPr>
        <p:spPr>
          <a:xfrm>
            <a:off x="203200" y="1917235"/>
            <a:ext cx="4267200" cy="41364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We know that each word/each element would be a vector (as we applied embedding to each words)</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To compute similarities between 2 vectors is to use the dot product;</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Two vector will be equal if their dot product = 1 and no correlation if their dot product = 0 &amp; correlated in opposite manner if dot product = -1</a:t>
            </a:r>
          </a:p>
        </p:txBody>
      </p:sp>
      <p:pic>
        <p:nvPicPr>
          <p:cNvPr id="5" name="Picture 4">
            <a:extLst>
              <a:ext uri="{FF2B5EF4-FFF2-40B4-BE49-F238E27FC236}">
                <a16:creationId xmlns:a16="http://schemas.microsoft.com/office/drawing/2014/main" id="{4357DA14-F87D-4CF5-B3C9-3FAAE16B9C6E}"/>
              </a:ext>
            </a:extLst>
          </p:cNvPr>
          <p:cNvPicPr>
            <a:picLocks noChangeAspect="1"/>
          </p:cNvPicPr>
          <p:nvPr/>
        </p:nvPicPr>
        <p:blipFill>
          <a:blip r:embed="rId2"/>
          <a:stretch>
            <a:fillRect/>
          </a:stretch>
        </p:blipFill>
        <p:spPr>
          <a:xfrm>
            <a:off x="5297763" y="1809315"/>
            <a:ext cx="6250769" cy="3078503"/>
          </a:xfrm>
          <a:prstGeom prst="rect">
            <a:avLst/>
          </a:prstGeom>
        </p:spPr>
      </p:pic>
    </p:spTree>
    <p:extLst>
      <p:ext uri="{BB962C8B-B14F-4D97-AF65-F5344CB8AC3E}">
        <p14:creationId xmlns:p14="http://schemas.microsoft.com/office/powerpoint/2010/main" val="27911539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95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075BD8-7574-46DF-B5E3-103018F5936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Self-Attention : Scaled-dot product</a:t>
            </a:r>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69126659-AA5C-401D-999B-985639B51B12}"/>
              </a:ext>
            </a:extLst>
          </p:cNvPr>
          <p:cNvPicPr>
            <a:picLocks noChangeAspect="1"/>
          </p:cNvPicPr>
          <p:nvPr/>
        </p:nvPicPr>
        <p:blipFill>
          <a:blip r:embed="rId2"/>
          <a:stretch>
            <a:fillRect/>
          </a:stretch>
        </p:blipFill>
        <p:spPr>
          <a:xfrm>
            <a:off x="4038600" y="1639241"/>
            <a:ext cx="7188199" cy="3576129"/>
          </a:xfrm>
          <a:prstGeom prst="rect">
            <a:avLst/>
          </a:prstGeom>
        </p:spPr>
      </p:pic>
    </p:spTree>
    <p:extLst>
      <p:ext uri="{BB962C8B-B14F-4D97-AF65-F5344CB8AC3E}">
        <p14:creationId xmlns:p14="http://schemas.microsoft.com/office/powerpoint/2010/main" val="56510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FD43782-EC8A-4F72-997D-87CCB8475052}"/>
              </a:ext>
            </a:extLst>
          </p:cNvPr>
          <p:cNvSpPr txBox="1"/>
          <p:nvPr/>
        </p:nvSpPr>
        <p:spPr>
          <a:xfrm>
            <a:off x="335280" y="345440"/>
            <a:ext cx="3672162" cy="88392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Self-Attention : Scaled-dot product</a:t>
            </a:r>
          </a:p>
        </p:txBody>
      </p:sp>
      <p:sp>
        <p:nvSpPr>
          <p:cNvPr id="6" name="TextBox 5">
            <a:extLst>
              <a:ext uri="{FF2B5EF4-FFF2-40B4-BE49-F238E27FC236}">
                <a16:creationId xmlns:a16="http://schemas.microsoft.com/office/drawing/2014/main" id="{D7D25EE1-7F16-4E05-BFB1-F9C9D352588E}"/>
              </a:ext>
            </a:extLst>
          </p:cNvPr>
          <p:cNvSpPr txBox="1"/>
          <p:nvPr/>
        </p:nvSpPr>
        <p:spPr>
          <a:xfrm>
            <a:off x="279715" y="1409700"/>
            <a:ext cx="4225610" cy="5219699"/>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400" dirty="0"/>
              <a:t>We understood that </a:t>
            </a:r>
            <a:r>
              <a:rPr lang="en-US" sz="1400" b="1" dirty="0"/>
              <a:t>we want to apply “dot products” </a:t>
            </a:r>
            <a:r>
              <a:rPr lang="en-US" sz="1400" dirty="0"/>
              <a:t>to each pair of words (or each pair of elements) from our sequences in order to </a:t>
            </a:r>
            <a:r>
              <a:rPr lang="en-US" sz="1400" b="1" dirty="0"/>
              <a:t>compute the similarity</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dirty="0"/>
              <a:t>We know that we can do that with the </a:t>
            </a:r>
            <a:r>
              <a:rPr lang="en-US" sz="1400" b="1" dirty="0"/>
              <a:t>“whole sequences at a time</a:t>
            </a:r>
            <a:r>
              <a:rPr lang="en-US" sz="1400" dirty="0"/>
              <a:t>” just by using </a:t>
            </a:r>
            <a:r>
              <a:rPr lang="en-US" sz="1400" b="1" dirty="0"/>
              <a:t>“matrix multiplication”</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So we can go back to the paper and the formula is represented as below:</a:t>
            </a:r>
          </a:p>
          <a:p>
            <a:pPr indent="-228600">
              <a:lnSpc>
                <a:spcPct val="90000"/>
              </a:lnSpc>
              <a:spcAft>
                <a:spcPts val="600"/>
              </a:spcAft>
              <a:buFont typeface="Arial" panose="020B0604020202020204" pitchFamily="34" charset="0"/>
              <a:buChar char="•"/>
            </a:pPr>
            <a:endParaRPr lang="en-US" sz="1400" b="1" dirty="0"/>
          </a:p>
          <a:p>
            <a:pPr>
              <a:lnSpc>
                <a:spcPct val="90000"/>
              </a:lnSpc>
              <a:spcAft>
                <a:spcPts val="600"/>
              </a:spcAft>
            </a:pPr>
            <a:r>
              <a:rPr lang="en-US" sz="1400" b="1" u="sng" dirty="0"/>
              <a:t>Here we have 2 sequences : </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Sequence “A” and Sequence “B” and the “K” (Keys”) and “V” (Values) will always be the same in the Transformer and “Q” could be different; </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“Q” is the context for sequence “B” and “Q” and “V” are the sequences that convey the information that we want to re-arrange”, </a:t>
            </a:r>
          </a:p>
          <a:p>
            <a:pPr indent="-228600">
              <a:lnSpc>
                <a:spcPct val="90000"/>
              </a:lnSpc>
              <a:spcAft>
                <a:spcPts val="600"/>
              </a:spcAft>
              <a:buFont typeface="Arial" panose="020B0604020202020204" pitchFamily="34" charset="0"/>
              <a:buChar char="•"/>
            </a:pPr>
            <a:endParaRPr lang="en-US" sz="1400" b="1" dirty="0"/>
          </a:p>
          <a:p>
            <a:pPr indent="-228600">
              <a:lnSpc>
                <a:spcPct val="90000"/>
              </a:lnSpc>
              <a:spcAft>
                <a:spcPts val="600"/>
              </a:spcAft>
              <a:buFont typeface="Arial" panose="020B0604020202020204" pitchFamily="34" charset="0"/>
              <a:buChar char="•"/>
            </a:pPr>
            <a:r>
              <a:rPr lang="en-US" sz="1400" b="1" dirty="0"/>
              <a:t>“K” and “V” are the sentence “A”;</a:t>
            </a:r>
          </a:p>
          <a:p>
            <a:pPr indent="-228600">
              <a:lnSpc>
                <a:spcPct val="90000"/>
              </a:lnSpc>
              <a:spcAft>
                <a:spcPts val="600"/>
              </a:spcAft>
              <a:buFont typeface="Arial" panose="020B0604020202020204" pitchFamily="34" charset="0"/>
              <a:buChar char="•"/>
            </a:pPr>
            <a:endParaRPr lang="en-US" sz="700" b="1" dirty="0"/>
          </a:p>
          <a:p>
            <a:pPr indent="-228600">
              <a:lnSpc>
                <a:spcPct val="90000"/>
              </a:lnSpc>
              <a:spcAft>
                <a:spcPts val="600"/>
              </a:spcAft>
              <a:buFont typeface="Arial" panose="020B0604020202020204" pitchFamily="34" charset="0"/>
              <a:buChar char="•"/>
            </a:pPr>
            <a:endParaRPr lang="en-US" sz="700" b="1" dirty="0"/>
          </a:p>
        </p:txBody>
      </p:sp>
      <p:pic>
        <p:nvPicPr>
          <p:cNvPr id="4" name="Picture 3">
            <a:extLst>
              <a:ext uri="{FF2B5EF4-FFF2-40B4-BE49-F238E27FC236}">
                <a16:creationId xmlns:a16="http://schemas.microsoft.com/office/drawing/2014/main" id="{D888356E-85B1-42AB-B6C6-4017A12F335A}"/>
              </a:ext>
            </a:extLst>
          </p:cNvPr>
          <p:cNvPicPr>
            <a:picLocks noChangeAspect="1"/>
          </p:cNvPicPr>
          <p:nvPr/>
        </p:nvPicPr>
        <p:blipFill>
          <a:blip r:embed="rId2"/>
          <a:stretch>
            <a:fillRect/>
          </a:stretch>
        </p:blipFill>
        <p:spPr>
          <a:xfrm>
            <a:off x="4930539" y="1645920"/>
            <a:ext cx="6981746" cy="3403600"/>
          </a:xfrm>
          <a:prstGeom prst="rect">
            <a:avLst/>
          </a:prstGeom>
        </p:spPr>
      </p:pic>
    </p:spTree>
    <p:extLst>
      <p:ext uri="{BB962C8B-B14F-4D97-AF65-F5344CB8AC3E}">
        <p14:creationId xmlns:p14="http://schemas.microsoft.com/office/powerpoint/2010/main" val="30014972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913EB77-C210-4124-9435-5F5257D658D4}"/>
              </a:ext>
            </a:extLst>
          </p:cNvPr>
          <p:cNvSpPr txBox="1"/>
          <p:nvPr/>
        </p:nvSpPr>
        <p:spPr>
          <a:xfrm>
            <a:off x="357802" y="121875"/>
            <a:ext cx="4141892" cy="659176"/>
          </a:xfrm>
          <a:prstGeom prst="rect">
            <a:avLst/>
          </a:prstGeom>
          <a:noFill/>
          <a:ln w="19050">
            <a:solidFill>
              <a:schemeClr val="tx1"/>
            </a:solidFill>
          </a:ln>
        </p:spPr>
        <p:txBody>
          <a:bodyPr vert="horz" wrap="square" lIns="91440" tIns="45720" rIns="91440" bIns="45720" rtlCol="0" anchor="ctr">
            <a:normAutofit fontScale="85000" lnSpcReduction="20000"/>
          </a:bodyPr>
          <a:lstStyle/>
          <a:p>
            <a:pPr algn="ctr">
              <a:lnSpc>
                <a:spcPct val="90000"/>
              </a:lnSpc>
              <a:spcBef>
                <a:spcPct val="0"/>
              </a:spcBef>
              <a:spcAft>
                <a:spcPts val="600"/>
              </a:spcAft>
            </a:pPr>
            <a:r>
              <a:rPr lang="en-US" sz="2800" kern="1200" dirty="0">
                <a:solidFill>
                  <a:schemeClr val="tx1"/>
                </a:solidFill>
                <a:latin typeface="+mj-lt"/>
                <a:ea typeface="+mj-ea"/>
                <a:cs typeface="+mj-cs"/>
              </a:rPr>
              <a:t>Self-Attention : Scaled-dot product</a:t>
            </a:r>
          </a:p>
        </p:txBody>
      </p:sp>
      <p:sp>
        <p:nvSpPr>
          <p:cNvPr id="3" name="TextBox 2">
            <a:extLst>
              <a:ext uri="{FF2B5EF4-FFF2-40B4-BE49-F238E27FC236}">
                <a16:creationId xmlns:a16="http://schemas.microsoft.com/office/drawing/2014/main" id="{0F86D251-E155-4BB8-A0A6-4A8F459D0AFD}"/>
              </a:ext>
            </a:extLst>
          </p:cNvPr>
          <p:cNvSpPr txBox="1"/>
          <p:nvPr/>
        </p:nvSpPr>
        <p:spPr>
          <a:xfrm>
            <a:off x="95250" y="902926"/>
            <a:ext cx="4559046" cy="572842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200" dirty="0"/>
              <a:t>First step that we see here is we multiple, “Q” (“Context Sentence” with the “Sequence K”) , </a:t>
            </a:r>
          </a:p>
          <a:p>
            <a:pPr indent="-228600">
              <a:lnSpc>
                <a:spcPct val="90000"/>
              </a:lnSpc>
              <a:spcAft>
                <a:spcPts val="600"/>
              </a:spcAft>
              <a:buFont typeface="Arial" panose="020B0604020202020204" pitchFamily="34" charset="0"/>
              <a:buChar char="•"/>
            </a:pPr>
            <a:r>
              <a:rPr lang="en-US" sz="1200" dirty="0"/>
              <a:t>After this Embedding, Each Sequence is a Matrix, we get all the “dot-products” that we wanted that we discussed earlier;</a:t>
            </a:r>
          </a:p>
          <a:p>
            <a:pPr indent="-228600">
              <a:lnSpc>
                <a:spcPct val="90000"/>
              </a:lnSpc>
              <a:spcAft>
                <a:spcPts val="600"/>
              </a:spcAft>
              <a:buFont typeface="Arial" panose="020B0604020202020204" pitchFamily="34" charset="0"/>
              <a:buChar char="•"/>
            </a:pPr>
            <a:r>
              <a:rPr lang="en-US" sz="1200" dirty="0"/>
              <a:t>The “T” is the Transpose (We flip the matrix in order to transform, any horizontal vector into vertical vector and vice versa);</a:t>
            </a:r>
          </a:p>
          <a:p>
            <a:pPr indent="-228600">
              <a:lnSpc>
                <a:spcPct val="90000"/>
              </a:lnSpc>
              <a:spcAft>
                <a:spcPts val="600"/>
              </a:spcAft>
              <a:buFont typeface="Arial" panose="020B0604020202020204" pitchFamily="34" charset="0"/>
              <a:buChar char="•"/>
            </a:pPr>
            <a:r>
              <a:rPr lang="en-US" sz="1200" dirty="0"/>
              <a:t>(This Enables the dot-product between all pairs of the elements from the 2 sequences – “Q” and “K” or “V” and “A”)</a:t>
            </a:r>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r>
              <a:rPr lang="en-US" sz="1200" dirty="0"/>
              <a:t>Thus the “numerator” operations gives a new matrix, that conveys all the information about how “Q” is related to “K”</a:t>
            </a:r>
          </a:p>
          <a:p>
            <a:pPr indent="-228600">
              <a:lnSpc>
                <a:spcPct val="90000"/>
              </a:lnSpc>
              <a:spcAft>
                <a:spcPts val="600"/>
              </a:spcAft>
              <a:buFont typeface="Arial" panose="020B0604020202020204" pitchFamily="34" charset="0"/>
              <a:buChar char="•"/>
            </a:pPr>
            <a:r>
              <a:rPr lang="en-US" sz="1200" dirty="0"/>
              <a:t>Or more precisely how, each elements or each words of “Q” is related to each elements of “K”</a:t>
            </a:r>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r>
              <a:rPr lang="en-US" sz="1200" dirty="0"/>
              <a:t>The next step “denominator” is the “small scale”, it does not have any intuitive meaning, its just something to improve the model.</a:t>
            </a:r>
          </a:p>
          <a:p>
            <a:pPr indent="-228600">
              <a:lnSpc>
                <a:spcPct val="90000"/>
              </a:lnSpc>
              <a:spcAft>
                <a:spcPts val="600"/>
              </a:spcAft>
              <a:buFont typeface="Arial" panose="020B0604020202020204" pitchFamily="34" charset="0"/>
              <a:buChar char="•"/>
            </a:pPr>
            <a:r>
              <a:rPr lang="en-US" sz="1200" dirty="0"/>
              <a:t>(This is just used for “standardization of dimensions”)</a:t>
            </a:r>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r>
              <a:rPr lang="en-US" sz="1200" dirty="0"/>
              <a:t>The next step is the application of “</a:t>
            </a:r>
            <a:r>
              <a:rPr lang="en-US" sz="1200" dirty="0" err="1"/>
              <a:t>Softmax</a:t>
            </a:r>
            <a:r>
              <a:rPr lang="en-US" sz="1200" dirty="0"/>
              <a:t>”, that takes as input a vector and outputs a vector of same dimension, but each element will be between 0 &amp; 1; (We keep the relationships of each vector);</a:t>
            </a:r>
          </a:p>
          <a:p>
            <a:pPr indent="-228600">
              <a:lnSpc>
                <a:spcPct val="90000"/>
              </a:lnSpc>
              <a:spcAft>
                <a:spcPts val="600"/>
              </a:spcAft>
              <a:buFont typeface="Arial" panose="020B0604020202020204" pitchFamily="34" charset="0"/>
              <a:buChar char="•"/>
            </a:pPr>
            <a:r>
              <a:rPr lang="en-US" sz="1200" dirty="0"/>
              <a:t>Now we have perfect representation of how each element from “Q” is related to each element from “K”;</a:t>
            </a:r>
          </a:p>
          <a:p>
            <a:pPr indent="-228600">
              <a:lnSpc>
                <a:spcPct val="90000"/>
              </a:lnSpc>
              <a:spcAft>
                <a:spcPts val="600"/>
              </a:spcAft>
              <a:buFont typeface="Arial" panose="020B0604020202020204" pitchFamily="34" charset="0"/>
              <a:buChar char="•"/>
            </a:pPr>
            <a:r>
              <a:rPr lang="en-US" sz="1200" dirty="0"/>
              <a:t>(How each element from Sentence “A” is related to each element from Context Sentence “B”);</a:t>
            </a:r>
          </a:p>
          <a:p>
            <a:pPr indent="-228600">
              <a:lnSpc>
                <a:spcPct val="90000"/>
              </a:lnSpc>
              <a:spcAft>
                <a:spcPts val="600"/>
              </a:spcAft>
              <a:buFont typeface="Arial" panose="020B0604020202020204" pitchFamily="34" charset="0"/>
              <a:buChar char="•"/>
            </a:pPr>
            <a:r>
              <a:rPr lang="en-US" sz="1200" dirty="0"/>
              <a:t>Finally we will use those weights to “recompose” all elements from “A” (</a:t>
            </a:r>
            <a:r>
              <a:rPr lang="en-US" sz="1200" dirty="0" err="1"/>
              <a:t>aks</a:t>
            </a:r>
            <a:r>
              <a:rPr lang="en-US" sz="1200" dirty="0"/>
              <a:t> “V”) which is used to rearrange information in “A”</a:t>
            </a:r>
          </a:p>
        </p:txBody>
      </p:sp>
      <p:pic>
        <p:nvPicPr>
          <p:cNvPr id="4" name="Picture 3">
            <a:extLst>
              <a:ext uri="{FF2B5EF4-FFF2-40B4-BE49-F238E27FC236}">
                <a16:creationId xmlns:a16="http://schemas.microsoft.com/office/drawing/2014/main" id="{38E78150-92D7-4DCF-87C1-7C0133E1F105}"/>
              </a:ext>
            </a:extLst>
          </p:cNvPr>
          <p:cNvPicPr>
            <a:picLocks noChangeAspect="1"/>
          </p:cNvPicPr>
          <p:nvPr/>
        </p:nvPicPr>
        <p:blipFill>
          <a:blip r:embed="rId2"/>
          <a:stretch>
            <a:fillRect/>
          </a:stretch>
        </p:blipFill>
        <p:spPr>
          <a:xfrm>
            <a:off x="5297763" y="1824942"/>
            <a:ext cx="6250769" cy="3047249"/>
          </a:xfrm>
          <a:prstGeom prst="rect">
            <a:avLst/>
          </a:prstGeom>
        </p:spPr>
      </p:pic>
    </p:spTree>
    <p:extLst>
      <p:ext uri="{BB962C8B-B14F-4D97-AF65-F5344CB8AC3E}">
        <p14:creationId xmlns:p14="http://schemas.microsoft.com/office/powerpoint/2010/main" val="18577975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6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EC6F64-5149-4850-B182-6FFCE874A42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Self-Attention : Scaled-dot product</a:t>
            </a:r>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9E1D95E1-40E1-446E-A24C-66C6C2CC3427}"/>
              </a:ext>
            </a:extLst>
          </p:cNvPr>
          <p:cNvPicPr>
            <a:picLocks noChangeAspect="1"/>
          </p:cNvPicPr>
          <p:nvPr/>
        </p:nvPicPr>
        <p:blipFill>
          <a:blip r:embed="rId2"/>
          <a:stretch>
            <a:fillRect/>
          </a:stretch>
        </p:blipFill>
        <p:spPr>
          <a:xfrm>
            <a:off x="3748404" y="1524000"/>
            <a:ext cx="8127999" cy="3982720"/>
          </a:xfrm>
          <a:prstGeom prst="rect">
            <a:avLst/>
          </a:prstGeom>
        </p:spPr>
      </p:pic>
    </p:spTree>
    <p:extLst>
      <p:ext uri="{BB962C8B-B14F-4D97-AF65-F5344CB8AC3E}">
        <p14:creationId xmlns:p14="http://schemas.microsoft.com/office/powerpoint/2010/main" val="358650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9160201-86C2-44B5-8C8F-4384D8442112}"/>
              </a:ext>
            </a:extLst>
          </p:cNvPr>
          <p:cNvSpPr txBox="1"/>
          <p:nvPr/>
        </p:nvSpPr>
        <p:spPr>
          <a:xfrm>
            <a:off x="838200" y="963877"/>
            <a:ext cx="3299455" cy="493024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400" kern="1200" dirty="0">
                <a:solidFill>
                  <a:schemeClr val="accent1"/>
                </a:solidFill>
                <a:latin typeface="+mj-lt"/>
                <a:ea typeface="+mj-ea"/>
                <a:cs typeface="+mj-cs"/>
              </a:rPr>
              <a:t>Transformer  Advanced Sequence to Sequence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855231-5555-4BF1-A4F3-199BC1153C95}"/>
              </a:ext>
            </a:extLst>
          </p:cNvPr>
          <p:cNvSpPr txBox="1"/>
          <p:nvPr/>
        </p:nvSpPr>
        <p:spPr>
          <a:xfrm>
            <a:off x="4976031" y="590550"/>
            <a:ext cx="6634942" cy="564832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dirty="0"/>
              <a:t>Transformers are powerful tool that allows to address a lot of </a:t>
            </a:r>
            <a:r>
              <a:rPr lang="en-US" sz="1700" b="1" dirty="0"/>
              <a:t>sequence to sequence problems </a:t>
            </a:r>
            <a:r>
              <a:rPr lang="en-US" sz="1700" dirty="0"/>
              <a:t>(any problem where you have an input sequence or a sequence of text and you want to get as outputs another sequence/text) .</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So it is not about </a:t>
            </a:r>
            <a:r>
              <a:rPr lang="en-US" sz="1700" b="1" dirty="0"/>
              <a:t>classification</a:t>
            </a:r>
            <a:r>
              <a:rPr lang="en-US" sz="1700" dirty="0"/>
              <a:t>. It could be many things like </a:t>
            </a:r>
            <a:r>
              <a:rPr lang="en-US" sz="1700" b="1" dirty="0"/>
              <a:t>translation, text summarization or even chat.</a:t>
            </a:r>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r>
              <a:rPr lang="en-US" sz="1700" dirty="0"/>
              <a:t>Another reason is that it’s really different from </a:t>
            </a:r>
            <a:r>
              <a:rPr lang="en-US" sz="1700" b="1" dirty="0"/>
              <a:t>standard neural networks </a:t>
            </a:r>
            <a:r>
              <a:rPr lang="en-US" sz="1700" dirty="0"/>
              <a:t>like </a:t>
            </a:r>
            <a:r>
              <a:rPr lang="en-US" sz="1700" b="1" dirty="0"/>
              <a:t>fully connected neural networks, RNN or CNN.  </a:t>
            </a:r>
            <a:r>
              <a:rPr lang="en-US" sz="1700" dirty="0"/>
              <a:t>It works differently and its really interesting on how it provides new way of </a:t>
            </a:r>
            <a:r>
              <a:rPr lang="en-US" sz="1700" b="1" dirty="0"/>
              <a:t>how to process language </a:t>
            </a:r>
            <a:r>
              <a:rPr lang="en-US" sz="1700" dirty="0"/>
              <a:t>or even </a:t>
            </a:r>
            <a:r>
              <a:rPr lang="en-US" sz="1700" b="1" dirty="0"/>
              <a:t>how to understand human language</a:t>
            </a:r>
            <a:r>
              <a:rPr lang="en-US" sz="1700" dirty="0"/>
              <a:t>.</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 history of this comes from the </a:t>
            </a:r>
            <a:r>
              <a:rPr lang="en-US" sz="1700" b="1" dirty="0"/>
              <a:t>Standard RNN </a:t>
            </a:r>
            <a:r>
              <a:rPr lang="en-US" sz="1700" dirty="0"/>
              <a:t>that were broadly used for </a:t>
            </a:r>
            <a:r>
              <a:rPr lang="en-US" sz="1700" b="1" dirty="0"/>
              <a:t>sequence to sequence problems</a:t>
            </a:r>
            <a:r>
              <a:rPr lang="en-US" sz="1700" dirty="0"/>
              <a:t>. (Just by </a:t>
            </a:r>
            <a:r>
              <a:rPr lang="en-US" sz="1700" b="1" dirty="0"/>
              <a:t>adding new tools</a:t>
            </a:r>
            <a:r>
              <a:rPr lang="en-US" sz="1700" dirty="0"/>
              <a:t>, </a:t>
            </a:r>
            <a:r>
              <a:rPr lang="en-US" sz="1700" b="1" dirty="0"/>
              <a:t>removing all features from the model little by little</a:t>
            </a:r>
            <a:r>
              <a:rPr lang="en-US" sz="1700" dirty="0"/>
              <a:t> Google came upon this model </a:t>
            </a:r>
            <a:r>
              <a:rPr lang="en-US" sz="1700" b="1" dirty="0"/>
              <a:t>Transformer.</a:t>
            </a:r>
          </a:p>
        </p:txBody>
      </p:sp>
    </p:spTree>
    <p:extLst>
      <p:ext uri="{BB962C8B-B14F-4D97-AF65-F5344CB8AC3E}">
        <p14:creationId xmlns:p14="http://schemas.microsoft.com/office/powerpoint/2010/main" val="373064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F5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F1FC5B-BF29-4215-9BC4-E6242004DAF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Self-Attention : Scaled-dot product</a:t>
            </a:r>
          </a:p>
        </p:txBody>
      </p:sp>
      <p:pic>
        <p:nvPicPr>
          <p:cNvPr id="3" name="Picture 2">
            <a:extLst>
              <a:ext uri="{FF2B5EF4-FFF2-40B4-BE49-F238E27FC236}">
                <a16:creationId xmlns:a16="http://schemas.microsoft.com/office/drawing/2014/main" id="{26FA4C9C-F262-43B8-85BB-15455796868B}"/>
              </a:ext>
            </a:extLst>
          </p:cNvPr>
          <p:cNvPicPr>
            <a:picLocks noChangeAspect="1"/>
          </p:cNvPicPr>
          <p:nvPr/>
        </p:nvPicPr>
        <p:blipFill>
          <a:blip r:embed="rId2"/>
          <a:stretch>
            <a:fillRect/>
          </a:stretch>
        </p:blipFill>
        <p:spPr>
          <a:xfrm>
            <a:off x="3766116" y="1503680"/>
            <a:ext cx="7985043" cy="3972559"/>
          </a:xfrm>
          <a:prstGeom prst="rect">
            <a:avLst/>
          </a:prstGeom>
        </p:spPr>
      </p:pic>
    </p:spTree>
    <p:extLst>
      <p:ext uri="{BB962C8B-B14F-4D97-AF65-F5344CB8AC3E}">
        <p14:creationId xmlns:p14="http://schemas.microsoft.com/office/powerpoint/2010/main" val="236772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5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DA986F-7654-4831-A90D-5EFBE273D54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Attention Layer</a:t>
            </a:r>
          </a:p>
        </p:txBody>
      </p:sp>
      <p:pic>
        <p:nvPicPr>
          <p:cNvPr id="3" name="Picture 2">
            <a:extLst>
              <a:ext uri="{FF2B5EF4-FFF2-40B4-BE49-F238E27FC236}">
                <a16:creationId xmlns:a16="http://schemas.microsoft.com/office/drawing/2014/main" id="{86E433F8-DA44-435E-BCC4-519F7B179107}"/>
              </a:ext>
            </a:extLst>
          </p:cNvPr>
          <p:cNvPicPr>
            <a:picLocks noChangeAspect="1"/>
          </p:cNvPicPr>
          <p:nvPr/>
        </p:nvPicPr>
        <p:blipFill>
          <a:blip r:embed="rId2"/>
          <a:stretch>
            <a:fillRect/>
          </a:stretch>
        </p:blipFill>
        <p:spPr>
          <a:xfrm>
            <a:off x="3788748" y="1534160"/>
            <a:ext cx="8148632" cy="4013200"/>
          </a:xfrm>
          <a:prstGeom prst="rect">
            <a:avLst/>
          </a:prstGeom>
        </p:spPr>
      </p:pic>
    </p:spTree>
    <p:extLst>
      <p:ext uri="{BB962C8B-B14F-4D97-AF65-F5344CB8AC3E}">
        <p14:creationId xmlns:p14="http://schemas.microsoft.com/office/powerpoint/2010/main" val="2332801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5F11A1-4F6C-4788-ABD9-605861AE126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Look-ahead mask</a:t>
            </a:r>
          </a:p>
        </p:txBody>
      </p:sp>
      <p:pic>
        <p:nvPicPr>
          <p:cNvPr id="3" name="Picture 2">
            <a:extLst>
              <a:ext uri="{FF2B5EF4-FFF2-40B4-BE49-F238E27FC236}">
                <a16:creationId xmlns:a16="http://schemas.microsoft.com/office/drawing/2014/main" id="{90672E7F-2188-4353-995A-F6698B3A8FED}"/>
              </a:ext>
            </a:extLst>
          </p:cNvPr>
          <p:cNvPicPr>
            <a:picLocks noChangeAspect="1"/>
          </p:cNvPicPr>
          <p:nvPr/>
        </p:nvPicPr>
        <p:blipFill>
          <a:blip r:embed="rId2"/>
          <a:stretch>
            <a:fillRect/>
          </a:stretch>
        </p:blipFill>
        <p:spPr>
          <a:xfrm>
            <a:off x="3862893" y="1483360"/>
            <a:ext cx="7696971" cy="3809999"/>
          </a:xfrm>
          <a:prstGeom prst="rect">
            <a:avLst/>
          </a:prstGeom>
        </p:spPr>
      </p:pic>
    </p:spTree>
    <p:extLst>
      <p:ext uri="{BB962C8B-B14F-4D97-AF65-F5344CB8AC3E}">
        <p14:creationId xmlns:p14="http://schemas.microsoft.com/office/powerpoint/2010/main" val="216004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A0B71E5-112E-4A47-87FC-B77872578FC3}"/>
              </a:ext>
            </a:extLst>
          </p:cNvPr>
          <p:cNvSpPr txBox="1"/>
          <p:nvPr/>
        </p:nvSpPr>
        <p:spPr>
          <a:xfrm>
            <a:off x="287868" y="202255"/>
            <a:ext cx="4111412" cy="884865"/>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Multi-head attention layer</a:t>
            </a:r>
          </a:p>
        </p:txBody>
      </p:sp>
      <p:sp>
        <p:nvSpPr>
          <p:cNvPr id="6" name="TextBox 5">
            <a:extLst>
              <a:ext uri="{FF2B5EF4-FFF2-40B4-BE49-F238E27FC236}">
                <a16:creationId xmlns:a16="http://schemas.microsoft.com/office/drawing/2014/main" id="{4E974FA5-2960-49A1-BA10-FE5C4CDF141F}"/>
              </a:ext>
            </a:extLst>
          </p:cNvPr>
          <p:cNvSpPr txBox="1"/>
          <p:nvPr/>
        </p:nvSpPr>
        <p:spPr>
          <a:xfrm>
            <a:off x="76200" y="1198881"/>
            <a:ext cx="4578096" cy="485478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500" dirty="0"/>
              <a:t>We don’t just apply the “Scaled-dot product” directly on the sentences;</a:t>
            </a:r>
          </a:p>
          <a:p>
            <a:pPr indent="-228600">
              <a:lnSpc>
                <a:spcPct val="90000"/>
              </a:lnSpc>
              <a:spcAft>
                <a:spcPts val="600"/>
              </a:spcAft>
              <a:buFont typeface="Arial" panose="020B0604020202020204" pitchFamily="34" charset="0"/>
              <a:buChar char="•"/>
            </a:pPr>
            <a:r>
              <a:rPr lang="en-US" sz="1500" dirty="0"/>
              <a:t>What they do is that , they “first compute the linear projection” and then they do the “concatenation” </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So instead of applying the “Scaled-dot product” attention to the whole sentence, they split each vector from the sentence into “sub spaces”;</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Example : Say if each word in embedding has a dimension of 12 for instance, instead of applying the scaled-dot product to sequences made of dimension 12, we will split it into “4” sequences, each element being of dimension “3” and then we compute the “scaled dot-product attention” with that and we concatenate that results to get back to our initial dimension for our model;</a:t>
            </a:r>
          </a:p>
          <a:p>
            <a:pPr indent="-228600">
              <a:lnSpc>
                <a:spcPct val="90000"/>
              </a:lnSpc>
              <a:spcAft>
                <a:spcPts val="600"/>
              </a:spcAft>
              <a:buFont typeface="Arial" panose="020B0604020202020204" pitchFamily="34" charset="0"/>
              <a:buChar char="•"/>
            </a:pPr>
            <a:r>
              <a:rPr lang="en-US" sz="1500" dirty="0"/>
              <a:t>(The reason for this as explained in the paper is that, they say Multi-head attention allows the transformer to attend from different representation sub-spaces into different positions;</a:t>
            </a:r>
          </a:p>
          <a:p>
            <a:pPr indent="-228600">
              <a:lnSpc>
                <a:spcPct val="90000"/>
              </a:lnSpc>
              <a:spcAft>
                <a:spcPts val="600"/>
              </a:spcAft>
              <a:buFont typeface="Arial" panose="020B0604020202020204" pitchFamily="34" charset="0"/>
              <a:buChar char="•"/>
            </a:pPr>
            <a:r>
              <a:rPr lang="en-US" sz="1500" dirty="0"/>
              <a:t>With the single attention head, averaging inhibits this)</a:t>
            </a:r>
          </a:p>
          <a:p>
            <a:pPr indent="-228600">
              <a:lnSpc>
                <a:spcPct val="90000"/>
              </a:lnSpc>
              <a:spcAft>
                <a:spcPts val="600"/>
              </a:spcAft>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66D251AA-0429-48FF-9E9C-BC88F5365BC0}"/>
              </a:ext>
            </a:extLst>
          </p:cNvPr>
          <p:cNvPicPr>
            <a:picLocks noChangeAspect="1"/>
          </p:cNvPicPr>
          <p:nvPr/>
        </p:nvPicPr>
        <p:blipFill>
          <a:blip r:embed="rId2"/>
          <a:stretch>
            <a:fillRect/>
          </a:stretch>
        </p:blipFill>
        <p:spPr>
          <a:xfrm>
            <a:off x="5297763" y="1809315"/>
            <a:ext cx="6250769" cy="3078503"/>
          </a:xfrm>
          <a:prstGeom prst="rect">
            <a:avLst/>
          </a:prstGeom>
        </p:spPr>
      </p:pic>
    </p:spTree>
    <p:extLst>
      <p:ext uri="{BB962C8B-B14F-4D97-AF65-F5344CB8AC3E}">
        <p14:creationId xmlns:p14="http://schemas.microsoft.com/office/powerpoint/2010/main" val="350687370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CD0720-1887-47DA-BB31-75230D8A9FA2}"/>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Multi-head attention layer</a:t>
            </a:r>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7E6BA8F6-78BF-4F3A-9B50-4B45D81A48CF}"/>
              </a:ext>
            </a:extLst>
          </p:cNvPr>
          <p:cNvPicPr>
            <a:picLocks noChangeAspect="1"/>
          </p:cNvPicPr>
          <p:nvPr/>
        </p:nvPicPr>
        <p:blipFill>
          <a:blip r:embed="rId2"/>
          <a:stretch>
            <a:fillRect/>
          </a:stretch>
        </p:blipFill>
        <p:spPr>
          <a:xfrm>
            <a:off x="4038600" y="1684166"/>
            <a:ext cx="7839657" cy="3802233"/>
          </a:xfrm>
          <a:prstGeom prst="rect">
            <a:avLst/>
          </a:prstGeom>
        </p:spPr>
      </p:pic>
    </p:spTree>
    <p:extLst>
      <p:ext uri="{BB962C8B-B14F-4D97-AF65-F5344CB8AC3E}">
        <p14:creationId xmlns:p14="http://schemas.microsoft.com/office/powerpoint/2010/main" val="269685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AD350EE-E0C1-479C-9789-F5C1D6EAF64B}"/>
              </a:ext>
            </a:extLst>
          </p:cNvPr>
          <p:cNvSpPr txBox="1"/>
          <p:nvPr/>
        </p:nvSpPr>
        <p:spPr>
          <a:xfrm>
            <a:off x="643468" y="225695"/>
            <a:ext cx="3363974" cy="709025"/>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Positional Encoding</a:t>
            </a:r>
          </a:p>
        </p:txBody>
      </p:sp>
      <p:sp>
        <p:nvSpPr>
          <p:cNvPr id="6" name="TextBox 5">
            <a:extLst>
              <a:ext uri="{FF2B5EF4-FFF2-40B4-BE49-F238E27FC236}">
                <a16:creationId xmlns:a16="http://schemas.microsoft.com/office/drawing/2014/main" id="{75AB7183-E026-4290-99DC-274ABB53C54C}"/>
              </a:ext>
            </a:extLst>
          </p:cNvPr>
          <p:cNvSpPr txBox="1"/>
          <p:nvPr/>
        </p:nvSpPr>
        <p:spPr>
          <a:xfrm>
            <a:off x="243840" y="1087121"/>
            <a:ext cx="4175760" cy="55451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As per the architecture, after the input embedding, we apply (ADD”+”) a Positional Encoding;</a:t>
            </a:r>
          </a:p>
          <a:p>
            <a:pPr indent="-228600">
              <a:lnSpc>
                <a:spcPct val="90000"/>
              </a:lnSpc>
              <a:spcAft>
                <a:spcPts val="600"/>
              </a:spcAft>
              <a:buFont typeface="Arial" panose="020B0604020202020204" pitchFamily="34" charset="0"/>
              <a:buChar char="•"/>
            </a:pPr>
            <a:r>
              <a:rPr lang="en-US" sz="1600" b="1" u="sng" dirty="0"/>
              <a:t>Reason we do that:</a:t>
            </a:r>
          </a:p>
          <a:p>
            <a:pPr indent="-228600">
              <a:lnSpc>
                <a:spcPct val="90000"/>
              </a:lnSpc>
              <a:spcAft>
                <a:spcPts val="600"/>
              </a:spcAft>
              <a:buFont typeface="Arial" panose="020B0604020202020204" pitchFamily="34" charset="0"/>
              <a:buChar char="•"/>
            </a:pPr>
            <a:r>
              <a:rPr lang="en-US" sz="1600" dirty="0"/>
              <a:t>In CNN or RNN, the order of the word have an impact on the process;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Now, with the Multi-head attention, we do the recomposing step and maybe example 3</a:t>
            </a:r>
            <a:r>
              <a:rPr lang="en-US" sz="1600" baseline="30000" dirty="0"/>
              <a:t>rd</a:t>
            </a:r>
            <a:r>
              <a:rPr lang="en-US" sz="1600" dirty="0"/>
              <a:t> element of French sentence might attend to the 1</a:t>
            </a:r>
            <a:r>
              <a:rPr lang="en-US" sz="1600" baseline="30000" dirty="0"/>
              <a:t>st</a:t>
            </a:r>
            <a:r>
              <a:rPr lang="en-US" sz="1600" dirty="0"/>
              <a:t> element of the English sentence, without regards to which position it is present.  (This is not good thing, as we lose the positional space here);</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So we need to have a way for our transformer to have an idea of the positions of the words in our sentences.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So let us add the positional embedding , the numbers after the embedding layers, that keep track of “positions of the words”</a:t>
            </a:r>
          </a:p>
        </p:txBody>
      </p:sp>
      <p:pic>
        <p:nvPicPr>
          <p:cNvPr id="4" name="Picture 3">
            <a:extLst>
              <a:ext uri="{FF2B5EF4-FFF2-40B4-BE49-F238E27FC236}">
                <a16:creationId xmlns:a16="http://schemas.microsoft.com/office/drawing/2014/main" id="{6C7821ED-DC33-4101-A7C6-388DC0CE1F85}"/>
              </a:ext>
            </a:extLst>
          </p:cNvPr>
          <p:cNvPicPr>
            <a:picLocks noChangeAspect="1"/>
          </p:cNvPicPr>
          <p:nvPr/>
        </p:nvPicPr>
        <p:blipFill>
          <a:blip r:embed="rId2"/>
          <a:stretch>
            <a:fillRect/>
          </a:stretch>
        </p:blipFill>
        <p:spPr>
          <a:xfrm>
            <a:off x="5297763" y="1832755"/>
            <a:ext cx="6250769" cy="3031622"/>
          </a:xfrm>
          <a:prstGeom prst="rect">
            <a:avLst/>
          </a:prstGeom>
        </p:spPr>
      </p:pic>
    </p:spTree>
    <p:extLst>
      <p:ext uri="{BB962C8B-B14F-4D97-AF65-F5344CB8AC3E}">
        <p14:creationId xmlns:p14="http://schemas.microsoft.com/office/powerpoint/2010/main" val="186880903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A6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E4C91E-5843-4C64-A49D-A7442DE3E7F2}"/>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Positional Encoding</a:t>
            </a:r>
          </a:p>
        </p:txBody>
      </p:sp>
      <p:pic>
        <p:nvPicPr>
          <p:cNvPr id="3" name="Picture 2">
            <a:extLst>
              <a:ext uri="{FF2B5EF4-FFF2-40B4-BE49-F238E27FC236}">
                <a16:creationId xmlns:a16="http://schemas.microsoft.com/office/drawing/2014/main" id="{A33B9968-0B58-490F-AF05-A6053FB462C7}"/>
              </a:ext>
            </a:extLst>
          </p:cNvPr>
          <p:cNvPicPr>
            <a:picLocks noChangeAspect="1"/>
          </p:cNvPicPr>
          <p:nvPr/>
        </p:nvPicPr>
        <p:blipFill>
          <a:blip r:embed="rId2"/>
          <a:stretch>
            <a:fillRect/>
          </a:stretch>
        </p:blipFill>
        <p:spPr>
          <a:xfrm>
            <a:off x="4038600" y="1648227"/>
            <a:ext cx="7188199" cy="3558157"/>
          </a:xfrm>
          <a:prstGeom prst="rect">
            <a:avLst/>
          </a:prstGeom>
        </p:spPr>
      </p:pic>
    </p:spTree>
    <p:extLst>
      <p:ext uri="{BB962C8B-B14F-4D97-AF65-F5344CB8AC3E}">
        <p14:creationId xmlns:p14="http://schemas.microsoft.com/office/powerpoint/2010/main" val="2251782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E756EDF-5C2A-4139-93E5-1CB0EF85F612}"/>
              </a:ext>
            </a:extLst>
          </p:cNvPr>
          <p:cNvSpPr txBox="1"/>
          <p:nvPr/>
        </p:nvSpPr>
        <p:spPr>
          <a:xfrm>
            <a:off x="287868" y="230281"/>
            <a:ext cx="4040292" cy="1151479"/>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Transformer Architecture – Feed Forward Layers</a:t>
            </a:r>
          </a:p>
        </p:txBody>
      </p:sp>
      <p:sp>
        <p:nvSpPr>
          <p:cNvPr id="6" name="TextBox 5">
            <a:extLst>
              <a:ext uri="{FF2B5EF4-FFF2-40B4-BE49-F238E27FC236}">
                <a16:creationId xmlns:a16="http://schemas.microsoft.com/office/drawing/2014/main" id="{AA217DFE-4790-487E-93FD-D8D5C102A792}"/>
              </a:ext>
            </a:extLst>
          </p:cNvPr>
          <p:cNvSpPr txBox="1"/>
          <p:nvPr/>
        </p:nvSpPr>
        <p:spPr>
          <a:xfrm>
            <a:off x="287868" y="1493520"/>
            <a:ext cx="4121572" cy="521207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This is just a 2 standard dense layers that we use in order to allow model to learn things by itself;</a:t>
            </a:r>
          </a:p>
          <a:p>
            <a:pPr indent="-228600">
              <a:lnSpc>
                <a:spcPct val="90000"/>
              </a:lnSpc>
              <a:spcAft>
                <a:spcPts val="600"/>
              </a:spcAft>
              <a:buFont typeface="Arial" panose="020B0604020202020204" pitchFamily="34" charset="0"/>
              <a:buChar char="•"/>
            </a:pPr>
            <a:r>
              <a:rPr lang="en-US" sz="1600" dirty="0"/>
              <a:t>Each of these is made up of 2 linear transformations followed by a RELU Activation</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For a single sequence, we will apply those 2 linear transformations to each of the elements into the dense layer;</a:t>
            </a:r>
          </a:p>
          <a:p>
            <a:pPr indent="-228600">
              <a:lnSpc>
                <a:spcPct val="90000"/>
              </a:lnSpc>
              <a:spcAft>
                <a:spcPts val="600"/>
              </a:spcAft>
              <a:buFont typeface="Arial" panose="020B0604020202020204" pitchFamily="34" charset="0"/>
              <a:buChar char="•"/>
            </a:pPr>
            <a:r>
              <a:rPr lang="en-US" sz="1600" dirty="0"/>
              <a:t>This feedforward is different for each sublayer; For each of the encoding layers , we apply a different feedforward;</a:t>
            </a:r>
          </a:p>
          <a:p>
            <a:pPr indent="-228600">
              <a:lnSpc>
                <a:spcPct val="90000"/>
              </a:lnSpc>
              <a:spcAft>
                <a:spcPts val="600"/>
              </a:spcAft>
              <a:buFont typeface="Arial" panose="020B0604020202020204" pitchFamily="34" charset="0"/>
              <a:buChar char="•"/>
            </a:pPr>
            <a:r>
              <a:rPr lang="en-US" sz="1600" dirty="0"/>
              <a:t>Example, 8 times 2 = 16 different feedforward sub-layers that our model has to learn;</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This means there will be 32 layers, since based on the formula we have 2 dense layers;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BEA6C7A2-0825-4ACC-ACEF-B0A2CA53E34B}"/>
              </a:ext>
            </a:extLst>
          </p:cNvPr>
          <p:cNvPicPr>
            <a:picLocks noChangeAspect="1"/>
          </p:cNvPicPr>
          <p:nvPr/>
        </p:nvPicPr>
        <p:blipFill>
          <a:blip r:embed="rId2"/>
          <a:stretch>
            <a:fillRect/>
          </a:stretch>
        </p:blipFill>
        <p:spPr>
          <a:xfrm>
            <a:off x="5297763" y="1793687"/>
            <a:ext cx="6250769" cy="3109758"/>
          </a:xfrm>
          <a:prstGeom prst="rect">
            <a:avLst/>
          </a:prstGeom>
        </p:spPr>
      </p:pic>
    </p:spTree>
    <p:extLst>
      <p:ext uri="{BB962C8B-B14F-4D97-AF65-F5344CB8AC3E}">
        <p14:creationId xmlns:p14="http://schemas.microsoft.com/office/powerpoint/2010/main" val="247175223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ECCA058-6822-4F7F-8608-2EC422604AEA}"/>
              </a:ext>
            </a:extLst>
          </p:cNvPr>
          <p:cNvSpPr txBox="1"/>
          <p:nvPr/>
        </p:nvSpPr>
        <p:spPr>
          <a:xfrm>
            <a:off x="318348" y="187913"/>
            <a:ext cx="4131732" cy="916987"/>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Transformer Architecture – Residual Connections </a:t>
            </a:r>
          </a:p>
        </p:txBody>
      </p:sp>
      <p:sp>
        <p:nvSpPr>
          <p:cNvPr id="6" name="TextBox 5">
            <a:extLst>
              <a:ext uri="{FF2B5EF4-FFF2-40B4-BE49-F238E27FC236}">
                <a16:creationId xmlns:a16="http://schemas.microsoft.com/office/drawing/2014/main" id="{B9B5766D-1D7E-4925-8887-416098B9F0B8}"/>
              </a:ext>
            </a:extLst>
          </p:cNvPr>
          <p:cNvSpPr txBox="1"/>
          <p:nvPr/>
        </p:nvSpPr>
        <p:spPr>
          <a:xfrm>
            <a:off x="133350" y="1292813"/>
            <a:ext cx="4520946" cy="537727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500" dirty="0"/>
              <a:t>The “Add &amp; norm” means that the outputs of those sub layers are also added to the input of the sub layers and then we do the standard “normalization”</a:t>
            </a:r>
          </a:p>
          <a:p>
            <a:pPr indent="-228600">
              <a:lnSpc>
                <a:spcPct val="90000"/>
              </a:lnSpc>
              <a:spcAft>
                <a:spcPts val="600"/>
              </a:spcAft>
              <a:buFont typeface="Arial" panose="020B0604020202020204" pitchFamily="34" charset="0"/>
              <a:buChar char="•"/>
            </a:pPr>
            <a:r>
              <a:rPr lang="en-US" sz="1500" b="1" u="sng" dirty="0"/>
              <a:t>There are 2 reasons why we do that:</a:t>
            </a:r>
          </a:p>
          <a:p>
            <a:pPr marL="342900" indent="-228600">
              <a:lnSpc>
                <a:spcPct val="90000"/>
              </a:lnSpc>
              <a:spcAft>
                <a:spcPts val="600"/>
              </a:spcAft>
              <a:buFont typeface="Arial" panose="020B0604020202020204" pitchFamily="34" charset="0"/>
              <a:buChar char="•"/>
            </a:pPr>
            <a:r>
              <a:rPr lang="en-US" sz="1500" dirty="0"/>
              <a:t>We have of course computed new things gives us new information about our data, but we don’t want to forget the way it was before; (Example: for this self-attention mechanism, after recomposing the sentence we disregards the relationship between each words, but we want to still remember at least a bit, how the sentence was before, so it could be really useful to add the sentence back to the output of the self-attention sub-layer)</a:t>
            </a:r>
          </a:p>
          <a:p>
            <a:pPr marL="342900" indent="-228600">
              <a:lnSpc>
                <a:spcPct val="90000"/>
              </a:lnSpc>
              <a:spcAft>
                <a:spcPts val="600"/>
              </a:spcAft>
              <a:buFont typeface="Arial" panose="020B0604020202020204" pitchFamily="34" charset="0"/>
              <a:buChar char="•"/>
            </a:pPr>
            <a:r>
              <a:rPr lang="en-US" sz="1500" dirty="0"/>
              <a:t>This is common in DL, as it is the residual connections and it makes the learning easier, particularly the back propagation, as a reminder how it is used to train the NN is that, we have to look at how our out put is close to the target and get the difference, so we know in which direction, we can change the weights, but instead of waiting till the end, knowing it at the start, will help getting the gradients in right direction (This residual network (Resnet) makes this backpropagation easier)</a:t>
            </a:r>
          </a:p>
          <a:p>
            <a:pPr marL="342900" indent="-228600">
              <a:lnSpc>
                <a:spcPct val="90000"/>
              </a:lnSpc>
              <a:spcAft>
                <a:spcPts val="600"/>
              </a:spcAft>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953F1166-774F-4EDC-A73F-789970C10D27}"/>
              </a:ext>
            </a:extLst>
          </p:cNvPr>
          <p:cNvPicPr>
            <a:picLocks noChangeAspect="1"/>
          </p:cNvPicPr>
          <p:nvPr/>
        </p:nvPicPr>
        <p:blipFill>
          <a:blip r:embed="rId2"/>
          <a:stretch>
            <a:fillRect/>
          </a:stretch>
        </p:blipFill>
        <p:spPr>
          <a:xfrm>
            <a:off x="4854745" y="1801501"/>
            <a:ext cx="6924696" cy="3427724"/>
          </a:xfrm>
          <a:prstGeom prst="rect">
            <a:avLst/>
          </a:prstGeom>
        </p:spPr>
      </p:pic>
    </p:spTree>
    <p:extLst>
      <p:ext uri="{BB962C8B-B14F-4D97-AF65-F5344CB8AC3E}">
        <p14:creationId xmlns:p14="http://schemas.microsoft.com/office/powerpoint/2010/main" val="399716503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817DB7-0857-4372-88B4-A24957EA0AC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Transformer Architecture - Dropout</a:t>
            </a:r>
          </a:p>
        </p:txBody>
      </p:sp>
      <p:pic>
        <p:nvPicPr>
          <p:cNvPr id="3" name="Picture 2">
            <a:extLst>
              <a:ext uri="{FF2B5EF4-FFF2-40B4-BE49-F238E27FC236}">
                <a16:creationId xmlns:a16="http://schemas.microsoft.com/office/drawing/2014/main" id="{8701998E-49BD-4ED7-A4F5-304FC95C42E3}"/>
              </a:ext>
            </a:extLst>
          </p:cNvPr>
          <p:cNvPicPr>
            <a:picLocks noChangeAspect="1"/>
          </p:cNvPicPr>
          <p:nvPr/>
        </p:nvPicPr>
        <p:blipFill>
          <a:blip r:embed="rId2"/>
          <a:stretch>
            <a:fillRect/>
          </a:stretch>
        </p:blipFill>
        <p:spPr>
          <a:xfrm>
            <a:off x="4029420" y="1657212"/>
            <a:ext cx="7197379" cy="3544708"/>
          </a:xfrm>
          <a:prstGeom prst="rect">
            <a:avLst/>
          </a:prstGeom>
        </p:spPr>
      </p:pic>
    </p:spTree>
    <p:extLst>
      <p:ext uri="{BB962C8B-B14F-4D97-AF65-F5344CB8AC3E}">
        <p14:creationId xmlns:p14="http://schemas.microsoft.com/office/powerpoint/2010/main" val="114180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607A34-3601-4018-8F85-67BBFA0438AA}"/>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Plan of attack</a:t>
            </a:r>
          </a:p>
        </p:txBody>
      </p:sp>
      <p:pic>
        <p:nvPicPr>
          <p:cNvPr id="3" name="Picture 2">
            <a:extLst>
              <a:ext uri="{FF2B5EF4-FFF2-40B4-BE49-F238E27FC236}">
                <a16:creationId xmlns:a16="http://schemas.microsoft.com/office/drawing/2014/main" id="{5E042878-36AB-4741-8343-E194309BECDA}"/>
              </a:ext>
            </a:extLst>
          </p:cNvPr>
          <p:cNvPicPr>
            <a:picLocks noChangeAspect="1"/>
          </p:cNvPicPr>
          <p:nvPr/>
        </p:nvPicPr>
        <p:blipFill>
          <a:blip r:embed="rId2"/>
          <a:stretch>
            <a:fillRect/>
          </a:stretch>
        </p:blipFill>
        <p:spPr>
          <a:xfrm>
            <a:off x="1158699" y="1675227"/>
            <a:ext cx="9874602" cy="4394199"/>
          </a:xfrm>
          <a:prstGeom prst="rect">
            <a:avLst/>
          </a:prstGeom>
          <a:ln w="12700">
            <a:solidFill>
              <a:schemeClr val="accent1"/>
            </a:solidFill>
          </a:ln>
        </p:spPr>
      </p:pic>
    </p:spTree>
    <p:extLst>
      <p:ext uri="{BB962C8B-B14F-4D97-AF65-F5344CB8AC3E}">
        <p14:creationId xmlns:p14="http://schemas.microsoft.com/office/powerpoint/2010/main" val="405509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55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E68F0E-B166-48BB-B47E-9771BEAB040B}"/>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Transformer Architecture – Last Linear</a:t>
            </a:r>
          </a:p>
        </p:txBody>
      </p:sp>
      <p:pic>
        <p:nvPicPr>
          <p:cNvPr id="3" name="Picture 2">
            <a:extLst>
              <a:ext uri="{FF2B5EF4-FFF2-40B4-BE49-F238E27FC236}">
                <a16:creationId xmlns:a16="http://schemas.microsoft.com/office/drawing/2014/main" id="{AF171E42-9A0E-49DA-8463-E5CF84D2710D}"/>
              </a:ext>
            </a:extLst>
          </p:cNvPr>
          <p:cNvPicPr>
            <a:picLocks noChangeAspect="1"/>
          </p:cNvPicPr>
          <p:nvPr/>
        </p:nvPicPr>
        <p:blipFill>
          <a:blip r:embed="rId2"/>
          <a:stretch>
            <a:fillRect/>
          </a:stretch>
        </p:blipFill>
        <p:spPr>
          <a:xfrm>
            <a:off x="4038600" y="1648227"/>
            <a:ext cx="7188199" cy="3558157"/>
          </a:xfrm>
          <a:prstGeom prst="rect">
            <a:avLst/>
          </a:prstGeom>
        </p:spPr>
      </p:pic>
    </p:spTree>
    <p:extLst>
      <p:ext uri="{BB962C8B-B14F-4D97-AF65-F5344CB8AC3E}">
        <p14:creationId xmlns:p14="http://schemas.microsoft.com/office/powerpoint/2010/main" val="204614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5E02535-CA24-45F0-96BC-7AF68E9FBAC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Old fashioned NLP</a:t>
            </a:r>
          </a:p>
        </p:txBody>
      </p:sp>
      <p:pic>
        <p:nvPicPr>
          <p:cNvPr id="3" name="Picture 2">
            <a:extLst>
              <a:ext uri="{FF2B5EF4-FFF2-40B4-BE49-F238E27FC236}">
                <a16:creationId xmlns:a16="http://schemas.microsoft.com/office/drawing/2014/main" id="{FA0CA449-F607-4434-9708-6B5821527E14}"/>
              </a:ext>
            </a:extLst>
          </p:cNvPr>
          <p:cNvPicPr>
            <a:picLocks noChangeAspect="1"/>
          </p:cNvPicPr>
          <p:nvPr/>
        </p:nvPicPr>
        <p:blipFill>
          <a:blip r:embed="rId2"/>
          <a:stretch>
            <a:fillRect/>
          </a:stretch>
        </p:blipFill>
        <p:spPr>
          <a:xfrm>
            <a:off x="1333500" y="1675227"/>
            <a:ext cx="9334500" cy="4480968"/>
          </a:xfrm>
          <a:prstGeom prst="rect">
            <a:avLst/>
          </a:prstGeom>
          <a:ln w="12700">
            <a:solidFill>
              <a:schemeClr val="accent1"/>
            </a:solidFill>
          </a:ln>
        </p:spPr>
      </p:pic>
    </p:spTree>
    <p:extLst>
      <p:ext uri="{BB962C8B-B14F-4D97-AF65-F5344CB8AC3E}">
        <p14:creationId xmlns:p14="http://schemas.microsoft.com/office/powerpoint/2010/main" val="4089549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5BC5C05-426D-4203-93E6-7A774B0965AE}"/>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First RNNs for NLP</a:t>
            </a:r>
          </a:p>
        </p:txBody>
      </p:sp>
      <p:pic>
        <p:nvPicPr>
          <p:cNvPr id="3" name="Picture 2">
            <a:extLst>
              <a:ext uri="{FF2B5EF4-FFF2-40B4-BE49-F238E27FC236}">
                <a16:creationId xmlns:a16="http://schemas.microsoft.com/office/drawing/2014/main" id="{88A3EEBE-C1BE-4B2C-8BA1-98375FC93195}"/>
              </a:ext>
            </a:extLst>
          </p:cNvPr>
          <p:cNvPicPr>
            <a:picLocks noChangeAspect="1"/>
          </p:cNvPicPr>
          <p:nvPr/>
        </p:nvPicPr>
        <p:blipFill>
          <a:blip r:embed="rId2"/>
          <a:stretch>
            <a:fillRect/>
          </a:stretch>
        </p:blipFill>
        <p:spPr>
          <a:xfrm>
            <a:off x="1582420" y="1630009"/>
            <a:ext cx="9215120" cy="4584524"/>
          </a:xfrm>
          <a:prstGeom prst="rect">
            <a:avLst/>
          </a:prstGeom>
          <a:ln w="12700">
            <a:solidFill>
              <a:schemeClr val="accent1"/>
            </a:solidFill>
          </a:ln>
        </p:spPr>
      </p:pic>
    </p:spTree>
    <p:extLst>
      <p:ext uri="{BB962C8B-B14F-4D97-AF65-F5344CB8AC3E}">
        <p14:creationId xmlns:p14="http://schemas.microsoft.com/office/powerpoint/2010/main" val="205814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C5B9764-26C6-4360-BCC7-7443E10EA553}"/>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First RNNs for NLP – Here comes attention</a:t>
            </a:r>
          </a:p>
        </p:txBody>
      </p:sp>
      <p:pic>
        <p:nvPicPr>
          <p:cNvPr id="3" name="Picture 2">
            <a:extLst>
              <a:ext uri="{FF2B5EF4-FFF2-40B4-BE49-F238E27FC236}">
                <a16:creationId xmlns:a16="http://schemas.microsoft.com/office/drawing/2014/main" id="{76E7F5B5-3268-440B-A86C-2CDBC102B18F}"/>
              </a:ext>
            </a:extLst>
          </p:cNvPr>
          <p:cNvPicPr>
            <a:picLocks noChangeAspect="1"/>
          </p:cNvPicPr>
          <p:nvPr/>
        </p:nvPicPr>
        <p:blipFill>
          <a:blip r:embed="rId2"/>
          <a:stretch>
            <a:fillRect/>
          </a:stretch>
        </p:blipFill>
        <p:spPr>
          <a:xfrm>
            <a:off x="1634884" y="1675227"/>
            <a:ext cx="8922231" cy="4394199"/>
          </a:xfrm>
          <a:prstGeom prst="rect">
            <a:avLst/>
          </a:prstGeom>
          <a:ln w="12700">
            <a:solidFill>
              <a:schemeClr val="accent1"/>
            </a:solidFill>
          </a:ln>
        </p:spPr>
      </p:pic>
    </p:spTree>
    <p:extLst>
      <p:ext uri="{BB962C8B-B14F-4D97-AF65-F5344CB8AC3E}">
        <p14:creationId xmlns:p14="http://schemas.microsoft.com/office/powerpoint/2010/main" val="239459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7FC01A7-FDD3-4263-A707-2DBFF35AB02F}"/>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First RNNs for NLP – Here comes attention</a:t>
            </a:r>
          </a:p>
        </p:txBody>
      </p:sp>
      <p:pic>
        <p:nvPicPr>
          <p:cNvPr id="3" name="Picture 2">
            <a:extLst>
              <a:ext uri="{FF2B5EF4-FFF2-40B4-BE49-F238E27FC236}">
                <a16:creationId xmlns:a16="http://schemas.microsoft.com/office/drawing/2014/main" id="{D6E6F6F4-FEE0-4B46-A1D7-BF127A9CB833}"/>
              </a:ext>
            </a:extLst>
          </p:cNvPr>
          <p:cNvPicPr>
            <a:picLocks noChangeAspect="1"/>
          </p:cNvPicPr>
          <p:nvPr/>
        </p:nvPicPr>
        <p:blipFill>
          <a:blip r:embed="rId2"/>
          <a:stretch>
            <a:fillRect/>
          </a:stretch>
        </p:blipFill>
        <p:spPr>
          <a:xfrm>
            <a:off x="1542721" y="1675227"/>
            <a:ext cx="9130570" cy="4382673"/>
          </a:xfrm>
          <a:prstGeom prst="rect">
            <a:avLst/>
          </a:prstGeom>
          <a:ln w="12700">
            <a:solidFill>
              <a:schemeClr val="accent1"/>
            </a:solidFill>
          </a:ln>
        </p:spPr>
      </p:pic>
    </p:spTree>
    <p:extLst>
      <p:ext uri="{BB962C8B-B14F-4D97-AF65-F5344CB8AC3E}">
        <p14:creationId xmlns:p14="http://schemas.microsoft.com/office/powerpoint/2010/main" val="4065754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72918E9-B6EB-4BB1-8A2E-8A9F283A0282}"/>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Transformer Intuition – General understanding</a:t>
            </a:r>
          </a:p>
        </p:txBody>
      </p:sp>
      <p:pic>
        <p:nvPicPr>
          <p:cNvPr id="3" name="Picture 2">
            <a:extLst>
              <a:ext uri="{FF2B5EF4-FFF2-40B4-BE49-F238E27FC236}">
                <a16:creationId xmlns:a16="http://schemas.microsoft.com/office/drawing/2014/main" id="{83056F72-B978-4906-ACC8-648BB7ABE677}"/>
              </a:ext>
            </a:extLst>
          </p:cNvPr>
          <p:cNvPicPr>
            <a:picLocks noChangeAspect="1"/>
          </p:cNvPicPr>
          <p:nvPr/>
        </p:nvPicPr>
        <p:blipFill>
          <a:blip r:embed="rId2"/>
          <a:stretch>
            <a:fillRect/>
          </a:stretch>
        </p:blipFill>
        <p:spPr>
          <a:xfrm>
            <a:off x="1845654" y="1764507"/>
            <a:ext cx="8632679" cy="4294759"/>
          </a:xfrm>
          <a:prstGeom prst="rect">
            <a:avLst/>
          </a:prstGeom>
          <a:ln w="12700">
            <a:solidFill>
              <a:schemeClr val="accent1"/>
            </a:solidFill>
          </a:ln>
        </p:spPr>
      </p:pic>
    </p:spTree>
    <p:extLst>
      <p:ext uri="{BB962C8B-B14F-4D97-AF65-F5344CB8AC3E}">
        <p14:creationId xmlns:p14="http://schemas.microsoft.com/office/powerpoint/2010/main" val="333511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74C8437-3DFE-4454-9C2B-850EDBE97C3E}"/>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mj-lt"/>
                <a:ea typeface="+mj-ea"/>
                <a:cs typeface="+mj-cs"/>
              </a:rPr>
              <a:t>Transformer Intuition  General understanding</a:t>
            </a:r>
          </a:p>
        </p:txBody>
      </p:sp>
      <p:sp>
        <p:nvSpPr>
          <p:cNvPr id="4" name="TextBox 3">
            <a:extLst>
              <a:ext uri="{FF2B5EF4-FFF2-40B4-BE49-F238E27FC236}">
                <a16:creationId xmlns:a16="http://schemas.microsoft.com/office/drawing/2014/main" id="{C457A000-74EB-4E36-9D54-92400B253F42}"/>
              </a:ext>
            </a:extLst>
          </p:cNvPr>
          <p:cNvSpPr txBox="1"/>
          <p:nvPr/>
        </p:nvSpPr>
        <p:spPr>
          <a:xfrm>
            <a:off x="342900" y="2638043"/>
            <a:ext cx="3664542" cy="3415623"/>
          </a:xfrm>
          <a:prstGeom prst="rect">
            <a:avLst/>
          </a:prstGeom>
        </p:spPr>
        <p:txBody>
          <a:bodyPr vert="horz" lIns="91440" tIns="45720" rIns="91440" bIns="45720" rtlCol="0">
            <a:normAutofit/>
          </a:bodyPr>
          <a:lstStyle/>
          <a:p>
            <a:pPr>
              <a:lnSpc>
                <a:spcPct val="90000"/>
              </a:lnSpc>
              <a:spcAft>
                <a:spcPts val="600"/>
              </a:spcAft>
            </a:pPr>
            <a:r>
              <a:rPr lang="en-US" sz="1900" dirty="0"/>
              <a:t>    </a:t>
            </a:r>
            <a:r>
              <a:rPr lang="en-US" sz="1900" b="1" u="sng" dirty="0"/>
              <a:t>Here there are 2 Main Blocks:</a:t>
            </a:r>
          </a:p>
          <a:p>
            <a:pPr indent="-228600">
              <a:lnSpc>
                <a:spcPct val="90000"/>
              </a:lnSpc>
              <a:spcAft>
                <a:spcPts val="600"/>
              </a:spcAft>
              <a:buFont typeface="Arial" panose="020B0604020202020204" pitchFamily="34" charset="0"/>
              <a:buChar char="•"/>
            </a:pPr>
            <a:endParaRPr lang="en-US" sz="1900" dirty="0"/>
          </a:p>
          <a:p>
            <a:pPr marL="342900" indent="-228600">
              <a:lnSpc>
                <a:spcPct val="90000"/>
              </a:lnSpc>
              <a:spcAft>
                <a:spcPts val="600"/>
              </a:spcAft>
              <a:buFont typeface="Arial" panose="020B0604020202020204" pitchFamily="34" charset="0"/>
              <a:buChar char="•"/>
            </a:pPr>
            <a:r>
              <a:rPr lang="en-US" sz="1900" dirty="0"/>
              <a:t>The First one (left) </a:t>
            </a:r>
            <a:r>
              <a:rPr lang="en-US" sz="1900" b="1" dirty="0"/>
              <a:t>encoder</a:t>
            </a:r>
          </a:p>
          <a:p>
            <a:pPr marL="342900" indent="-228600">
              <a:lnSpc>
                <a:spcPct val="90000"/>
              </a:lnSpc>
              <a:spcAft>
                <a:spcPts val="600"/>
              </a:spcAft>
              <a:buFont typeface="Arial" panose="020B0604020202020204" pitchFamily="34" charset="0"/>
              <a:buChar char="•"/>
            </a:pPr>
            <a:r>
              <a:rPr lang="en-US" sz="1900" dirty="0"/>
              <a:t>The Second one (right) </a:t>
            </a:r>
            <a:r>
              <a:rPr lang="en-US" sz="1900" b="1" dirty="0"/>
              <a:t>decoder</a:t>
            </a:r>
          </a:p>
          <a:p>
            <a:pPr marL="114300">
              <a:lnSpc>
                <a:spcPct val="90000"/>
              </a:lnSpc>
              <a:spcAft>
                <a:spcPts val="600"/>
              </a:spcAft>
            </a:pPr>
            <a:endParaRPr lang="en-US" sz="1900" dirty="0"/>
          </a:p>
          <a:p>
            <a:pPr>
              <a:lnSpc>
                <a:spcPct val="90000"/>
              </a:lnSpc>
              <a:spcAft>
                <a:spcPts val="600"/>
              </a:spcAft>
            </a:pPr>
            <a:r>
              <a:rPr lang="en-US" sz="1900" b="1" dirty="0"/>
              <a:t>Inputs from the</a:t>
            </a:r>
            <a:r>
              <a:rPr lang="en-US" sz="1900" dirty="0"/>
              <a:t> </a:t>
            </a:r>
            <a:r>
              <a:rPr lang="en-US" sz="1900" b="1" dirty="0"/>
              <a:t>Encoder</a:t>
            </a:r>
            <a:r>
              <a:rPr lang="en-US" sz="1900" dirty="0"/>
              <a:t> and </a:t>
            </a:r>
            <a:r>
              <a:rPr lang="en-US" sz="1900" b="1" dirty="0"/>
              <a:t>Outputs from the Encoder</a:t>
            </a:r>
            <a:r>
              <a:rPr lang="en-US" sz="1900" dirty="0"/>
              <a:t> will be part of the Inputs of Decoder</a:t>
            </a:r>
          </a:p>
          <a:p>
            <a:pPr>
              <a:lnSpc>
                <a:spcPct val="90000"/>
              </a:lnSpc>
              <a:spcAft>
                <a:spcPts val="600"/>
              </a:spcAft>
            </a:pPr>
            <a:r>
              <a:rPr lang="en-US" sz="1900" dirty="0"/>
              <a:t>(This is the same as the RNN Encoder/Decoder Architecture)</a:t>
            </a:r>
          </a:p>
        </p:txBody>
      </p:sp>
      <p:pic>
        <p:nvPicPr>
          <p:cNvPr id="3" name="Picture 2">
            <a:extLst>
              <a:ext uri="{FF2B5EF4-FFF2-40B4-BE49-F238E27FC236}">
                <a16:creationId xmlns:a16="http://schemas.microsoft.com/office/drawing/2014/main" id="{03211839-0A3C-43B4-BB39-DC6292B54C93}"/>
              </a:ext>
            </a:extLst>
          </p:cNvPr>
          <p:cNvPicPr>
            <a:picLocks noChangeAspect="1"/>
          </p:cNvPicPr>
          <p:nvPr/>
        </p:nvPicPr>
        <p:blipFill>
          <a:blip r:embed="rId2"/>
          <a:stretch>
            <a:fillRect/>
          </a:stretch>
        </p:blipFill>
        <p:spPr>
          <a:xfrm>
            <a:off x="4811903" y="1581150"/>
            <a:ext cx="7161022" cy="3781523"/>
          </a:xfrm>
          <a:prstGeom prst="rect">
            <a:avLst/>
          </a:prstGeom>
        </p:spPr>
      </p:pic>
    </p:spTree>
    <p:extLst>
      <p:ext uri="{BB962C8B-B14F-4D97-AF65-F5344CB8AC3E}">
        <p14:creationId xmlns:p14="http://schemas.microsoft.com/office/powerpoint/2010/main" val="323066501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2403</Words>
  <Application>Microsoft Office PowerPoint</Application>
  <PresentationFormat>Widescreen</PresentationFormat>
  <Paragraphs>156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Transformer- Modern NLP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Modern NLP Techniques</dc:title>
  <dc:creator>Shanmugavelu, Sathyanarayanan</dc:creator>
  <cp:lastModifiedBy>Shanmugavelu, Sathyanarayanan</cp:lastModifiedBy>
  <cp:revision>1</cp:revision>
  <dcterms:created xsi:type="dcterms:W3CDTF">2020-02-16T09:10:49Z</dcterms:created>
  <dcterms:modified xsi:type="dcterms:W3CDTF">2020-02-16T09:11:25Z</dcterms:modified>
</cp:coreProperties>
</file>